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</p:sldMasterIdLst>
  <p:notesMasterIdLst>
    <p:notesMasterId r:id="rId30"/>
  </p:notesMasterIdLst>
  <p:sldIdLst>
    <p:sldId id="257" r:id="rId3"/>
    <p:sldId id="284" r:id="rId4"/>
    <p:sldId id="258" r:id="rId5"/>
    <p:sldId id="259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83" r:id="rId17"/>
    <p:sldId id="286" r:id="rId18"/>
    <p:sldId id="273" r:id="rId19"/>
    <p:sldId id="276" r:id="rId20"/>
    <p:sldId id="289" r:id="rId21"/>
    <p:sldId id="287" r:id="rId22"/>
    <p:sldId id="288" r:id="rId23"/>
    <p:sldId id="291" r:id="rId24"/>
    <p:sldId id="282" r:id="rId25"/>
    <p:sldId id="278" r:id="rId26"/>
    <p:sldId id="275" r:id="rId27"/>
    <p:sldId id="29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93" autoAdjust="0"/>
  </p:normalViewPr>
  <p:slideViewPr>
    <p:cSldViewPr snapToGrid="0">
      <p:cViewPr varScale="1">
        <p:scale>
          <a:sx n="87" d="100"/>
          <a:sy n="87" d="100"/>
        </p:scale>
        <p:origin x="10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5C6C6-F267-4539-944E-334B68AA1A23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2F52F-DDEC-4646-9B6B-A47D7A34B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7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7613" cy="37703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4746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fill out your evaluations!</a:t>
            </a:r>
          </a:p>
          <a:p>
            <a:endParaRPr lang="en-US" dirty="0"/>
          </a:p>
          <a:p>
            <a:r>
              <a:rPr lang="en-US" dirty="0"/>
              <a:t>If you have ideas on how to make this elective stronger, talk to me or at least email!!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2F52F-DDEC-4646-9B6B-A47D7A34B14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3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2F52F-DDEC-4646-9B6B-A47D7A34B1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52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single player game</a:t>
            </a:r>
          </a:p>
          <a:p>
            <a:r>
              <a:rPr lang="en-US" dirty="0"/>
              <a:t>Take</a:t>
            </a:r>
            <a:r>
              <a:rPr lang="en-US" baseline="0" dirty="0"/>
              <a:t> deck of patient cards, remove top for cards (rules, rules, stats, blank), shuffle</a:t>
            </a:r>
          </a:p>
          <a:p>
            <a:r>
              <a:rPr lang="en-US" baseline="0" dirty="0"/>
              <a:t>This gives &lt;Click&gt; 20 card deck of patient cards</a:t>
            </a:r>
          </a:p>
          <a:p>
            <a:r>
              <a:rPr lang="en-US" baseline="0" dirty="0"/>
              <a:t>Gather a set of dice, &lt;Click&gt; these are your available treatments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Now deal out 8 patient cards and 1 spouse card &lt;click&gt;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2F52F-DDEC-4646-9B6B-A47D7A34B1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Board</a:t>
            </a:r>
            <a:r>
              <a:rPr lang="en-US" baseline="0" dirty="0"/>
              <a:t> should look something like this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Now,</a:t>
            </a:r>
            <a:r>
              <a:rPr lang="en-US" baseline="0" dirty="0"/>
              <a:t> one at a time, turn over a patient card and treat them – or not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2F52F-DDEC-4646-9B6B-A47D7A34B1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33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To treat, pick a die and SPEND IT. roll it,  If you role HIGER than the number, the patient is cured</a:t>
            </a:r>
          </a:p>
          <a:p>
            <a:endParaRPr lang="en-US" baseline="0" dirty="0"/>
          </a:p>
          <a:p>
            <a:r>
              <a:rPr lang="en-US" baseline="0" dirty="0"/>
              <a:t>You can give up without treatment, or try multiple times</a:t>
            </a:r>
          </a:p>
          <a:p>
            <a:endParaRPr lang="en-US" baseline="0" dirty="0"/>
          </a:p>
          <a:p>
            <a:r>
              <a:rPr lang="en-US" baseline="0" dirty="0"/>
              <a:t>If you give up, the patient is dead. Put the card in the “cured” or “dead” pile, as appropriate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2F52F-DDEC-4646-9B6B-A47D7A34B1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50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Repeat this until all the patients and your spouse are treated (or not)</a:t>
            </a:r>
          </a:p>
          <a:p>
            <a:endParaRPr lang="en-US" baseline="0" dirty="0"/>
          </a:p>
          <a:p>
            <a:r>
              <a:rPr lang="en-US" baseline="0" dirty="0"/>
              <a:t>If your spouse dies, you LOSE</a:t>
            </a:r>
          </a:p>
          <a:p>
            <a:r>
              <a:rPr lang="en-US" baseline="0" dirty="0"/>
              <a:t>Otherwise, score is number of treated patients</a:t>
            </a:r>
          </a:p>
          <a:p>
            <a:endParaRPr lang="en-US" baseline="0" dirty="0"/>
          </a:p>
          <a:p>
            <a:r>
              <a:rPr lang="en-US" baseline="0" dirty="0"/>
              <a:t>Rules are on the top cards in your deck, as is the distribution of cards.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2F52F-DDEC-4646-9B6B-A47D7A34B1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07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Players</a:t>
            </a:r>
            <a:r>
              <a:rPr lang="en-US" baseline="0" dirty="0"/>
              <a:t> care about NPCs more if they are…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2F52F-DDEC-4646-9B6B-A47D7A34B1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91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1371600" y="763587"/>
            <a:ext cx="5029199" cy="3771900"/>
          </a:xfrm>
          <a:prstGeom prst="rect">
            <a:avLst/>
          </a:pr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777875" y="4776787"/>
            <a:ext cx="6218236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77875" y="4776787"/>
            <a:ext cx="6216650" cy="452437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First little</a:t>
            </a:r>
            <a:r>
              <a:rPr lang="en-US" baseline="0" dirty="0"/>
              <a:t> touch of theory. </a:t>
            </a:r>
            <a:r>
              <a:rPr lang="en-US" dirty="0"/>
              <a:t>If you get stuck, look at this slide for inspiration.</a:t>
            </a:r>
          </a:p>
          <a:p>
            <a:pPr lvl="0">
              <a:spcBef>
                <a:spcPts val="0"/>
              </a:spcBef>
              <a:buNone/>
            </a:pPr>
            <a:endParaRPr lang="en-US" dirty="0"/>
          </a:p>
          <a:p>
            <a:pPr lvl="0">
              <a:spcBef>
                <a:spcPts val="0"/>
              </a:spcBef>
              <a:buNone/>
            </a:pPr>
            <a:r>
              <a:rPr lang="en-US" dirty="0"/>
              <a:t>This is Jeb Haven’s GRUVI</a:t>
            </a:r>
            <a:r>
              <a:rPr lang="en-US" baseline="0" dirty="0"/>
              <a:t> model!</a:t>
            </a:r>
            <a:endParaRPr dirty="0"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7613" cy="37703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2983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e.g. NPC calls you on lying in</a:t>
            </a:r>
            <a:r>
              <a:rPr lang="en-US" baseline="0" dirty="0"/>
              <a:t>-game</a:t>
            </a:r>
          </a:p>
          <a:p>
            <a:endParaRPr lang="en-US" baseline="0" dirty="0"/>
          </a:p>
          <a:p>
            <a:r>
              <a:rPr lang="en-US" baseline="0" dirty="0"/>
              <a:t>e.g. I can’t do that, it’s against the rules</a:t>
            </a:r>
          </a:p>
          <a:p>
            <a:endParaRPr lang="en-US" baseline="0" dirty="0"/>
          </a:p>
          <a:p>
            <a:r>
              <a:rPr lang="en-US" baseline="0" dirty="0"/>
              <a:t>e.g. Ends justify the means.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2F52F-DDEC-4646-9B6B-A47D7A34B14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55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1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77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bg>
      <p:bgPr>
        <a:solidFill>
          <a:srgbClr val="FFFFFF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 hasCustomPrompt="1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lvl="1" indent="-2857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lvl="2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lvl="3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lvl="4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lvl="5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lvl="6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lvl="7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lvl="8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This is a header</a:t>
            </a:r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2" cy="4524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lvl="1" indent="-285750" algn="l" rtl="0">
              <a:lnSpc>
                <a:spcPct val="93000"/>
              </a:lnSpc>
              <a:spcBef>
                <a:spcPts val="0"/>
              </a:spcBef>
              <a:spcAft>
                <a:spcPts val="1100"/>
              </a:spcAft>
              <a:defRPr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lvl="2" indent="-228600" algn="l" rtl="0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def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lvl="3" indent="-228600" algn="l" rtl="0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def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lvl="4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lvl="5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lvl="6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lvl="7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lvl="8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2011" cy="4746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8835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84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48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80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91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01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75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5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46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92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32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129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81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bg>
      <p:bgPr>
        <a:solidFill>
          <a:srgbClr val="FFFFFF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 hasCustomPrompt="1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 baseline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lvl="1" indent="-2857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lvl="2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lvl="3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lvl="4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lvl="5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lvl="6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lvl="7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lvl="8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This is a header</a:t>
            </a:r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600200"/>
            <a:ext cx="8228012" cy="4524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indent="-274320" algn="l" rtl="0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1100"/>
              </a:spcAft>
              <a:defRPr sz="2400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lvl="2" indent="-228600" algn="l" rtl="0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def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lvl="3" indent="-228600" algn="l" rtl="0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def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lvl="4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lvl="5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lvl="6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lvl="7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lvl="8" indent="-228600" algn="l" rtl="0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This is a bullet</a:t>
            </a:r>
          </a:p>
          <a:p>
            <a:pPr lvl="1"/>
            <a:r>
              <a:rPr lang="en-US" dirty="0"/>
              <a:t>This is a sub bullet</a:t>
            </a:r>
            <a:endParaRPr dirty="0"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2011" cy="4746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518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8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0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933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7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0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7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71BF7-FC5E-4B63-A466-3FB86AF1547A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8DA87-2296-4AAC-840D-EC95105B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2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1915862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1" dirty="0"/>
              <a:t>Horns of a Dilemma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2400" b="1" dirty="0"/>
              <a:t>Tough Ethical Decisions through Game Design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5681134" y="5391153"/>
            <a:ext cx="3393666" cy="1278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200" b="1" dirty="0">
                <a:latin typeface="Trebuchet MS"/>
                <a:ea typeface="Trebuchet MS"/>
                <a:cs typeface="Trebuchet MS"/>
                <a:sym typeface="Trebuchet MS"/>
              </a:rPr>
              <a:t>Eric Todd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dirty="0">
                <a:latin typeface="Trebuchet MS"/>
                <a:ea typeface="Trebuchet MS"/>
                <a:cs typeface="Trebuchet MS"/>
                <a:sym typeface="Trebuchet MS"/>
              </a:rPr>
              <a:t>Founder, Orange Monkey Games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dirty="0">
                <a:latin typeface="Trebuchet MS"/>
                <a:ea typeface="Trebuchet MS"/>
                <a:cs typeface="Trebuchet MS"/>
                <a:sym typeface="Trebuchet MS"/>
              </a:rPr>
              <a:t>erictodd@gmail.com</a:t>
            </a:r>
          </a:p>
        </p:txBody>
      </p:sp>
    </p:spTree>
    <p:extLst>
      <p:ext uri="{BB962C8B-B14F-4D97-AF65-F5344CB8AC3E}">
        <p14:creationId xmlns:p14="http://schemas.microsoft.com/office/powerpoint/2010/main" val="946615767"/>
      </p:ext>
    </p:extLst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Doctor™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336151" y="2518761"/>
            <a:ext cx="1772088" cy="1156219"/>
            <a:chOff x="2911902" y="2714482"/>
            <a:chExt cx="1772088" cy="1156219"/>
          </a:xfrm>
        </p:grpSpPr>
        <p:grpSp>
          <p:nvGrpSpPr>
            <p:cNvPr id="10" name="Group 9"/>
            <p:cNvGrpSpPr/>
            <p:nvPr/>
          </p:nvGrpSpPr>
          <p:grpSpPr>
            <a:xfrm>
              <a:off x="3531309" y="3105366"/>
              <a:ext cx="580616" cy="765335"/>
              <a:chOff x="3836109" y="3699726"/>
              <a:chExt cx="580616" cy="76533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933645" y="3699726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892497" y="3736302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836109" y="3774948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911902" y="2714482"/>
              <a:ext cx="1772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Patient Deck - 11</a:t>
              </a:r>
            </a:p>
          </p:txBody>
        </p:sp>
      </p:grpSp>
      <p:sp>
        <p:nvSpPr>
          <p:cNvPr id="12" name="Isosceles Triangle 11"/>
          <p:cNvSpPr/>
          <p:nvPr/>
        </p:nvSpPr>
        <p:spPr>
          <a:xfrm>
            <a:off x="6019046" y="5937290"/>
            <a:ext cx="289560" cy="249621"/>
          </a:xfrm>
          <a:prstGeom prst="triangle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913597" y="6206880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0d4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36220" y="5950691"/>
            <a:ext cx="249621" cy="249621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411838" y="6206880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0d6</a:t>
            </a:r>
          </a:p>
        </p:txBody>
      </p:sp>
      <p:sp>
        <p:nvSpPr>
          <p:cNvPr id="14" name="Diamond 13"/>
          <p:cNvSpPr/>
          <p:nvPr/>
        </p:nvSpPr>
        <p:spPr>
          <a:xfrm>
            <a:off x="7010799" y="5939393"/>
            <a:ext cx="299019" cy="299019"/>
          </a:xfrm>
          <a:prstGeom prst="diamond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910079" y="6206880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0d8</a:t>
            </a:r>
          </a:p>
        </p:txBody>
      </p:sp>
      <p:sp>
        <p:nvSpPr>
          <p:cNvPr id="15" name="Hexagon 14"/>
          <p:cNvSpPr/>
          <p:nvPr/>
        </p:nvSpPr>
        <p:spPr>
          <a:xfrm>
            <a:off x="7560611" y="5957523"/>
            <a:ext cx="304799" cy="262758"/>
          </a:xfrm>
          <a:prstGeom prst="hexagon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408320" y="620688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0d10</a:t>
            </a:r>
          </a:p>
        </p:txBody>
      </p:sp>
      <p:sp>
        <p:nvSpPr>
          <p:cNvPr id="16" name="Oval 15"/>
          <p:cNvSpPr/>
          <p:nvPr/>
        </p:nvSpPr>
        <p:spPr>
          <a:xfrm>
            <a:off x="8168304" y="5944122"/>
            <a:ext cx="289560" cy="289560"/>
          </a:xfrm>
          <a:prstGeom prst="ellipse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010757" y="620688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0d20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22066" y="5519139"/>
            <a:ext cx="2146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Available Treatments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6459691" y="4066176"/>
            <a:ext cx="1551066" cy="1023121"/>
            <a:chOff x="6311054" y="4092833"/>
            <a:chExt cx="1551066" cy="1023121"/>
          </a:xfrm>
        </p:grpSpPr>
        <p:sp>
          <p:nvSpPr>
            <p:cNvPr id="40" name="Rectangle 39"/>
            <p:cNvSpPr/>
            <p:nvPr/>
          </p:nvSpPr>
          <p:spPr>
            <a:xfrm>
              <a:off x="6845047" y="4425841"/>
              <a:ext cx="483080" cy="690113"/>
            </a:xfrm>
            <a:prstGeom prst="rect">
              <a:avLst/>
            </a:prstGeom>
            <a:solidFill>
              <a:schemeClr val="accent1"/>
            </a:solidFill>
            <a:ln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11054" y="4092833"/>
              <a:ext cx="15510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Cured Patients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56579" y="2658042"/>
            <a:ext cx="1481944" cy="1023121"/>
            <a:chOff x="6311054" y="4092833"/>
            <a:chExt cx="1481944" cy="1023121"/>
          </a:xfrm>
        </p:grpSpPr>
        <p:sp>
          <p:nvSpPr>
            <p:cNvPr id="44" name="Rectangle 43"/>
            <p:cNvSpPr/>
            <p:nvPr/>
          </p:nvSpPr>
          <p:spPr>
            <a:xfrm>
              <a:off x="6810486" y="4425841"/>
              <a:ext cx="483080" cy="690113"/>
            </a:xfrm>
            <a:prstGeom prst="rect">
              <a:avLst/>
            </a:prstGeom>
            <a:solidFill>
              <a:schemeClr val="accent1"/>
            </a:solidFill>
            <a:ln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11054" y="4092833"/>
              <a:ext cx="1481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Dead Patients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7084381" y="45476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46708" y="31384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9" name="Text Placeholder 2"/>
          <p:cNvSpPr>
            <a:spLocks noGrp="1"/>
          </p:cNvSpPr>
          <p:nvPr>
            <p:ph type="body" idx="1"/>
          </p:nvPr>
        </p:nvSpPr>
        <p:spPr>
          <a:xfrm>
            <a:off x="458788" y="1396870"/>
            <a:ext cx="8228012" cy="138684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As a new frontier doctor, treat your patients and keep your spouse alive!</a:t>
            </a:r>
            <a:endParaRPr lang="en-US" dirty="0"/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2906440" y="5686044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717414" y="5237637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Spouse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99403" y="4115038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390340" y="4115038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081277" y="4115038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2772214" y="4115038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463151" y="4115038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154088" y="4115038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845027" y="4115038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544490" y="3709130"/>
            <a:ext cx="938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Patients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535966" y="4115037"/>
            <a:ext cx="483080" cy="690113"/>
          </a:xfrm>
          <a:prstGeom prst="rect">
            <a:avLst/>
          </a:prstGeom>
          <a:solidFill>
            <a:schemeClr val="bg1"/>
          </a:solidFill>
          <a:ln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869378" y="5864350"/>
            <a:ext cx="55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Last</a:t>
            </a:r>
          </a:p>
        </p:txBody>
      </p:sp>
    </p:spTree>
    <p:extLst>
      <p:ext uri="{BB962C8B-B14F-4D97-AF65-F5344CB8AC3E}">
        <p14:creationId xmlns:p14="http://schemas.microsoft.com/office/powerpoint/2010/main" val="2543950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sets at each table</a:t>
            </a:r>
          </a:p>
          <a:p>
            <a:r>
              <a:rPr lang="en-US" dirty="0"/>
              <a:t>Everyone try to play once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41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b="1" dirty="0"/>
              <a:t>Care more about the patients and spouse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Constraints</a:t>
            </a:r>
          </a:p>
          <a:p>
            <a:r>
              <a:rPr lang="en-US" sz="3600" dirty="0"/>
              <a:t>Decide what “care” means to you</a:t>
            </a:r>
          </a:p>
          <a:p>
            <a:r>
              <a:rPr lang="en-US" sz="3600" dirty="0"/>
              <a:t>Make one design change</a:t>
            </a:r>
          </a:p>
          <a:p>
            <a:r>
              <a:rPr lang="en-US" sz="3600" dirty="0"/>
              <a:t>Test early</a:t>
            </a:r>
          </a:p>
          <a:p>
            <a:r>
              <a:rPr lang="en-US" sz="3600" dirty="0"/>
              <a:t>20 minutes</a:t>
            </a:r>
          </a:p>
        </p:txBody>
      </p:sp>
    </p:spTree>
    <p:extLst>
      <p:ext uri="{BB962C8B-B14F-4D97-AF65-F5344CB8AC3E}">
        <p14:creationId xmlns:p14="http://schemas.microsoft.com/office/powerpoint/2010/main" val="3988647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did you try that </a:t>
            </a:r>
            <a:r>
              <a:rPr lang="en-US" b="1" dirty="0"/>
              <a:t>didn’t work well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72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did you try that </a:t>
            </a:r>
            <a:r>
              <a:rPr lang="en-US" b="1" dirty="0"/>
              <a:t>didn’t work well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does the original game </a:t>
            </a:r>
            <a:r>
              <a:rPr lang="en-US" b="1" dirty="0"/>
              <a:t>fail as a dilemma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52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Player must </a:t>
            </a:r>
            <a:r>
              <a:rPr lang="en-US" b="1" dirty="0"/>
              <a:t>empathize </a:t>
            </a:r>
            <a:r>
              <a:rPr lang="en-US" dirty="0"/>
              <a:t>with involved NPCs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Jeb Haven’s GRUVI model</a:t>
            </a:r>
          </a:p>
          <a:p>
            <a:pPr marL="571500" lvl="1" indent="0">
              <a:buNone/>
            </a:pPr>
            <a:r>
              <a:rPr lang="en-US" b="1" dirty="0"/>
              <a:t>G</a:t>
            </a:r>
            <a:r>
              <a:rPr lang="en-US" dirty="0"/>
              <a:t>rateful</a:t>
            </a:r>
          </a:p>
          <a:p>
            <a:pPr marL="571500" lvl="1" indent="0">
              <a:buNone/>
            </a:pPr>
            <a:r>
              <a:rPr lang="en-US" b="1" dirty="0"/>
              <a:t>R</a:t>
            </a:r>
            <a:r>
              <a:rPr lang="en-US" dirty="0"/>
              <a:t>elatable</a:t>
            </a:r>
          </a:p>
          <a:p>
            <a:pPr marL="571500" lvl="1" indent="0">
              <a:buNone/>
            </a:pPr>
            <a:r>
              <a:rPr lang="en-US" b="1" dirty="0"/>
              <a:t>U</a:t>
            </a:r>
            <a:r>
              <a:rPr lang="en-US" dirty="0"/>
              <a:t>seful</a:t>
            </a:r>
          </a:p>
          <a:p>
            <a:pPr marL="571500" lvl="1" indent="0">
              <a:buNone/>
            </a:pPr>
            <a:r>
              <a:rPr lang="en-US" b="1" dirty="0"/>
              <a:t>V</a:t>
            </a:r>
            <a:r>
              <a:rPr lang="en-US" dirty="0"/>
              <a:t>ulnerable</a:t>
            </a:r>
          </a:p>
          <a:p>
            <a:pPr marL="571500" lvl="1" indent="0">
              <a:buNone/>
            </a:pPr>
            <a:r>
              <a:rPr lang="en-US" b="1" dirty="0"/>
              <a:t>I</a:t>
            </a:r>
            <a:r>
              <a:rPr lang="en-US" dirty="0"/>
              <a:t>nvestment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99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Shape 112"/>
          <p:cNvCxnSpPr/>
          <p:nvPr/>
        </p:nvCxnSpPr>
        <p:spPr>
          <a:xfrm>
            <a:off x="3099300" y="3429000"/>
            <a:ext cx="513000" cy="417600"/>
          </a:xfrm>
          <a:prstGeom prst="straightConnector1">
            <a:avLst/>
          </a:prstGeom>
          <a:noFill/>
          <a:ln w="1905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3" name="Shape 113"/>
          <p:cNvCxnSpPr/>
          <p:nvPr/>
        </p:nvCxnSpPr>
        <p:spPr>
          <a:xfrm flipH="1">
            <a:off x="5484812" y="3505200"/>
            <a:ext cx="307974" cy="228600"/>
          </a:xfrm>
          <a:prstGeom prst="straightConnector1">
            <a:avLst/>
          </a:prstGeom>
          <a:noFill/>
          <a:ln w="1905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4" name="Shape 114"/>
          <p:cNvCxnSpPr/>
          <p:nvPr/>
        </p:nvCxnSpPr>
        <p:spPr>
          <a:xfrm rot="10800000" flipH="1">
            <a:off x="2974725" y="4403474"/>
            <a:ext cx="578400" cy="381000"/>
          </a:xfrm>
          <a:prstGeom prst="straightConnector1">
            <a:avLst/>
          </a:prstGeom>
          <a:noFill/>
          <a:ln w="1905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5" name="Shape 115"/>
          <p:cNvCxnSpPr/>
          <p:nvPr/>
        </p:nvCxnSpPr>
        <p:spPr>
          <a:xfrm rot="10800000">
            <a:off x="5484812" y="4494212"/>
            <a:ext cx="307974" cy="155574"/>
          </a:xfrm>
          <a:prstGeom prst="straightConnector1">
            <a:avLst/>
          </a:prstGeom>
          <a:noFill/>
          <a:ln w="1905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Shape 116"/>
          <p:cNvCxnSpPr/>
          <p:nvPr/>
        </p:nvCxnSpPr>
        <p:spPr>
          <a:xfrm>
            <a:off x="4495800" y="3124200"/>
            <a:ext cx="1587" cy="457200"/>
          </a:xfrm>
          <a:prstGeom prst="straightConnector1">
            <a:avLst/>
          </a:prstGeom>
          <a:noFill/>
          <a:ln w="1905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7" name="Shape 117"/>
          <p:cNvSpPr/>
          <p:nvPr/>
        </p:nvSpPr>
        <p:spPr>
          <a:xfrm>
            <a:off x="3048000" y="3581400"/>
            <a:ext cx="2895600" cy="1066799"/>
          </a:xfrm>
          <a:prstGeom prst="ellipse">
            <a:avLst/>
          </a:prstGeom>
          <a:solidFill>
            <a:srgbClr val="FFF2CC"/>
          </a:solidFill>
          <a:ln w="952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0000" tIns="45000" rIns="90000" bIns="450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strike="noStrike" cap="none">
                <a:solidFill>
                  <a:srgbClr val="CC4125"/>
                </a:solidFill>
                <a:latin typeface="Arial"/>
                <a:ea typeface="Arial"/>
                <a:cs typeface="Arial"/>
                <a:sym typeface="Arial"/>
              </a:rPr>
              <a:t>Virtual Agents</a:t>
            </a:r>
          </a:p>
        </p:txBody>
      </p:sp>
      <p:sp>
        <p:nvSpPr>
          <p:cNvPr id="118" name="Shape 118"/>
          <p:cNvSpPr/>
          <p:nvPr/>
        </p:nvSpPr>
        <p:spPr>
          <a:xfrm>
            <a:off x="1146900" y="4648200"/>
            <a:ext cx="2034900" cy="1371599"/>
          </a:xfrm>
          <a:prstGeom prst="rect">
            <a:avLst/>
          </a:prstGeom>
          <a:solidFill>
            <a:srgbClr val="FFF2CC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CC4125"/>
                </a:solidFill>
                <a:latin typeface="Arial"/>
                <a:ea typeface="Arial"/>
                <a:cs typeface="Arial"/>
                <a:sym typeface="Arial"/>
              </a:rPr>
              <a:t>Vulnerable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Mortal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Short Sighted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Hunted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Periodically Fragile</a:t>
            </a:r>
          </a:p>
        </p:txBody>
      </p:sp>
      <p:sp>
        <p:nvSpPr>
          <p:cNvPr id="119" name="Shape 119"/>
          <p:cNvSpPr/>
          <p:nvPr/>
        </p:nvSpPr>
        <p:spPr>
          <a:xfrm>
            <a:off x="5791200" y="2133600"/>
            <a:ext cx="1981199" cy="1371599"/>
          </a:xfrm>
          <a:prstGeom prst="rect">
            <a:avLst/>
          </a:prstGeom>
          <a:solidFill>
            <a:srgbClr val="FFF2CC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CC4125"/>
                </a:solidFill>
                <a:latin typeface="Arial"/>
                <a:ea typeface="Arial"/>
                <a:cs typeface="Arial"/>
                <a:sym typeface="Arial"/>
              </a:rPr>
              <a:t>Useful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Powerful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Renewable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Adaptable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Resilient</a:t>
            </a:r>
          </a:p>
        </p:txBody>
      </p:sp>
      <p:sp>
        <p:nvSpPr>
          <p:cNvPr id="120" name="Shape 120"/>
          <p:cNvSpPr/>
          <p:nvPr/>
        </p:nvSpPr>
        <p:spPr>
          <a:xfrm>
            <a:off x="1143000" y="2133600"/>
            <a:ext cx="2042699" cy="1371599"/>
          </a:xfrm>
          <a:prstGeom prst="rect">
            <a:avLst/>
          </a:prstGeom>
          <a:solidFill>
            <a:srgbClr val="FFF2CC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CC4125"/>
                </a:solidFill>
                <a:latin typeface="Arial"/>
                <a:ea typeface="Arial"/>
                <a:cs typeface="Arial"/>
                <a:sym typeface="Arial"/>
              </a:rPr>
              <a:t>Grateful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Thankful Reactions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Attribut</a:t>
            </a:r>
            <a:r>
              <a:rPr lang="en-US" sz="1400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1400" i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Happiness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Humble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Proactive</a:t>
            </a:r>
          </a:p>
        </p:txBody>
      </p:sp>
      <p:sp>
        <p:nvSpPr>
          <p:cNvPr id="121" name="Shape 121"/>
          <p:cNvSpPr/>
          <p:nvPr/>
        </p:nvSpPr>
        <p:spPr>
          <a:xfrm>
            <a:off x="5791200" y="4648200"/>
            <a:ext cx="1981199" cy="1371599"/>
          </a:xfrm>
          <a:prstGeom prst="rect">
            <a:avLst/>
          </a:prstGeom>
          <a:solidFill>
            <a:srgbClr val="FFF2CC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CC4125"/>
                </a:solidFill>
                <a:latin typeface="Arial"/>
                <a:ea typeface="Arial"/>
                <a:cs typeface="Arial"/>
                <a:sym typeface="Arial"/>
              </a:rPr>
              <a:t>Investment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Sacrifice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Future Potential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Support Structure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Multiple Cycles</a:t>
            </a:r>
          </a:p>
        </p:txBody>
      </p:sp>
      <p:sp>
        <p:nvSpPr>
          <p:cNvPr id="122" name="Shape 122"/>
          <p:cNvSpPr/>
          <p:nvPr/>
        </p:nvSpPr>
        <p:spPr>
          <a:xfrm>
            <a:off x="3505200" y="1752600"/>
            <a:ext cx="1981199" cy="1371599"/>
          </a:xfrm>
          <a:prstGeom prst="rect">
            <a:avLst/>
          </a:prstGeom>
          <a:solidFill>
            <a:srgbClr val="FFF2CC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CC4125"/>
                </a:solidFill>
                <a:latin typeface="Arial"/>
                <a:ea typeface="Arial"/>
                <a:cs typeface="Arial"/>
                <a:sym typeface="Arial"/>
              </a:rPr>
              <a:t>Relatable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Transparent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Emotional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Predictable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Social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 anchorCtr="0">
            <a:noAutofit/>
          </a:bodyPr>
          <a:lstStyle/>
          <a:p>
            <a:pPr lvl="0" algn="ctr">
              <a:lnSpc>
                <a:spcPct val="100000"/>
              </a:lnSpc>
              <a:spcBef>
                <a:spcPts val="90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3600" dirty="0">
                <a:solidFill>
                  <a:srgbClr val="CC4125"/>
                </a:solidFill>
              </a:rPr>
              <a:t>The GRUVI Model: Creating Attachment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8368449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2a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Add a third horn to the dilemma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Constraints</a:t>
            </a:r>
          </a:p>
          <a:p>
            <a:r>
              <a:rPr lang="en-US" sz="3600" dirty="0"/>
              <a:t>Multiple changes ok</a:t>
            </a:r>
          </a:p>
          <a:p>
            <a:r>
              <a:rPr lang="en-US" sz="3600" dirty="0"/>
              <a:t>Test early</a:t>
            </a:r>
          </a:p>
          <a:p>
            <a:r>
              <a:rPr lang="en-US" sz="3600" dirty="0"/>
              <a:t>20 minutes</a:t>
            </a:r>
          </a:p>
        </p:txBody>
      </p:sp>
    </p:spTree>
    <p:extLst>
      <p:ext uri="{BB962C8B-B14F-4D97-AF65-F5344CB8AC3E}">
        <p14:creationId xmlns:p14="http://schemas.microsoft.com/office/powerpoint/2010/main" val="3179817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was your </a:t>
            </a:r>
            <a:r>
              <a:rPr lang="en-US" b="1" dirty="0"/>
              <a:t>third horn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What did you try that </a:t>
            </a:r>
            <a:r>
              <a:rPr lang="en-US" b="1" dirty="0"/>
              <a:t>didn’t work well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What </a:t>
            </a:r>
            <a:r>
              <a:rPr lang="en-US" b="1" dirty="0"/>
              <a:t>did work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43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Primary ethical systems</a:t>
            </a:r>
          </a:p>
          <a:p>
            <a:r>
              <a:rPr lang="en-US" dirty="0"/>
              <a:t>Generalized structure of ethical dilemmas</a:t>
            </a:r>
          </a:p>
          <a:p>
            <a:r>
              <a:rPr lang="en-US" dirty="0"/>
              <a:t>Mechanical motivation vs Player values</a:t>
            </a:r>
          </a:p>
        </p:txBody>
      </p:sp>
    </p:spTree>
    <p:extLst>
      <p:ext uri="{BB962C8B-B14F-4D97-AF65-F5344CB8AC3E}">
        <p14:creationId xmlns:p14="http://schemas.microsoft.com/office/powerpoint/2010/main" val="79678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b="1" dirty="0"/>
              <a:t>chose</a:t>
            </a:r>
            <a:r>
              <a:rPr lang="en-US" dirty="0"/>
              <a:t> to be here!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Why</a:t>
            </a:r>
            <a:r>
              <a:rPr lang="en-US" dirty="0"/>
              <a:t> is ethical decision making in games </a:t>
            </a:r>
            <a:r>
              <a:rPr lang="en-US" b="1" dirty="0"/>
              <a:t>interesting</a:t>
            </a:r>
            <a:r>
              <a:rPr lang="en-US" dirty="0"/>
              <a:t> to you?</a:t>
            </a:r>
          </a:p>
        </p:txBody>
      </p:sp>
    </p:spTree>
    <p:extLst>
      <p:ext uri="{BB962C8B-B14F-4D97-AF65-F5344CB8AC3E}">
        <p14:creationId xmlns:p14="http://schemas.microsoft.com/office/powerpoint/2010/main" val="132934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Systems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Virtue Ethics</a:t>
            </a:r>
          </a:p>
          <a:p>
            <a:pPr marL="571500" lvl="1" indent="0">
              <a:buNone/>
            </a:pPr>
            <a:r>
              <a:rPr lang="en-US" dirty="0"/>
              <a:t>One’s personal character and virtues define ethical behavior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Deontological Ethics</a:t>
            </a:r>
          </a:p>
          <a:p>
            <a:pPr marL="571500" lvl="1" indent="0">
              <a:buNone/>
            </a:pPr>
            <a:r>
              <a:rPr lang="en-US" dirty="0"/>
              <a:t>Ethical behavior is proper adherence to rules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Consequentialism</a:t>
            </a:r>
          </a:p>
          <a:p>
            <a:pPr marL="571500" lvl="1" indent="0">
              <a:buNone/>
            </a:pPr>
            <a:r>
              <a:rPr lang="en-US" dirty="0"/>
              <a:t>The consequences of action define ethical behavior </a:t>
            </a:r>
          </a:p>
        </p:txBody>
      </p:sp>
    </p:spTree>
    <p:extLst>
      <p:ext uri="{BB962C8B-B14F-4D97-AF65-F5344CB8AC3E}">
        <p14:creationId xmlns:p14="http://schemas.microsoft.com/office/powerpoint/2010/main" val="193590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Ethical Dilemmas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Conflict between ethics of </a:t>
            </a:r>
            <a:r>
              <a:rPr lang="en-US" b="1" dirty="0"/>
              <a:t>action</a:t>
            </a:r>
            <a:r>
              <a:rPr lang="en-US" dirty="0"/>
              <a:t> and ethics of </a:t>
            </a:r>
            <a:r>
              <a:rPr lang="en-US" b="1" dirty="0"/>
              <a:t>outcome</a:t>
            </a:r>
          </a:p>
          <a:p>
            <a:pPr marL="914400" lvl="1" indent="-457200"/>
            <a:r>
              <a:rPr lang="en-US" dirty="0"/>
              <a:t>Good action  →  bad outcome</a:t>
            </a:r>
          </a:p>
          <a:p>
            <a:pPr marL="914400" lvl="1" indent="-457200"/>
            <a:r>
              <a:rPr lang="en-US" dirty="0"/>
              <a:t>Bad action  →  good outcome</a:t>
            </a:r>
          </a:p>
          <a:p>
            <a:pPr marL="0" indent="0">
              <a:buNone/>
            </a:pPr>
            <a:r>
              <a:rPr lang="en-US" dirty="0"/>
              <a:t>Conflict </a:t>
            </a:r>
            <a:r>
              <a:rPr lang="en-US" b="1" dirty="0"/>
              <a:t>between</a:t>
            </a:r>
            <a:r>
              <a:rPr lang="en-US" dirty="0"/>
              <a:t> ethical systems</a:t>
            </a:r>
          </a:p>
          <a:p>
            <a:pPr marL="914400" lvl="1" indent="-457200"/>
            <a:r>
              <a:rPr lang="en-US" dirty="0"/>
              <a:t>Good deontic action  →  bad consequential outcome </a:t>
            </a:r>
          </a:p>
          <a:p>
            <a:pPr marL="914400" lvl="1" indent="-457200"/>
            <a:r>
              <a:rPr lang="en-US" dirty="0"/>
              <a:t>Good consequential action  →  Bad virtue outcome</a:t>
            </a:r>
          </a:p>
          <a:p>
            <a:pPr marL="0" indent="0">
              <a:buNone/>
            </a:pPr>
            <a:r>
              <a:rPr lang="en-US" dirty="0"/>
              <a:t>Complicated by</a:t>
            </a:r>
          </a:p>
          <a:p>
            <a:pPr marL="1028700" lvl="1" indent="-457200"/>
            <a:r>
              <a:rPr lang="en-US" dirty="0"/>
              <a:t>Imperfect information</a:t>
            </a:r>
          </a:p>
          <a:p>
            <a:pPr marL="1028700" lvl="1" indent="-457200"/>
            <a:r>
              <a:rPr lang="en-US" dirty="0"/>
              <a:t>Omission vs Commission</a:t>
            </a:r>
          </a:p>
          <a:p>
            <a:pPr marL="1028700" lvl="1" indent="-457200"/>
            <a:r>
              <a:rPr lang="en-US" dirty="0"/>
              <a:t>Harm vs Help</a:t>
            </a:r>
          </a:p>
          <a:p>
            <a:pPr marL="1028700" lvl="1" indent="-457200"/>
            <a:r>
              <a:rPr lang="en-US" dirty="0"/>
              <a:t>Moral strictures and societal pressure</a:t>
            </a:r>
          </a:p>
        </p:txBody>
      </p:sp>
    </p:spTree>
    <p:extLst>
      <p:ext uri="{BB962C8B-B14F-4D97-AF65-F5344CB8AC3E}">
        <p14:creationId xmlns:p14="http://schemas.microsoft.com/office/powerpoint/2010/main" val="125245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Mechanical Motivation </a:t>
            </a:r>
            <a:br>
              <a:rPr lang="en-US" dirty="0"/>
            </a:br>
            <a:r>
              <a:rPr lang="en-US" dirty="0"/>
              <a:t>vs Player Values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Consider the spouse in Country Doctor</a:t>
            </a:r>
          </a:p>
          <a:p>
            <a:pPr marL="1028700" lvl="1" indent="-457200"/>
            <a:r>
              <a:rPr lang="en-US" dirty="0"/>
              <a:t>Mechanics: Lose the spouse, lose the game</a:t>
            </a:r>
          </a:p>
          <a:p>
            <a:pPr marL="1028700" lvl="1" indent="-457200"/>
            <a:r>
              <a:rPr lang="en-US" dirty="0"/>
              <a:t>Personal values: Losing spouse is heartbreaking</a:t>
            </a:r>
          </a:p>
          <a:p>
            <a:pPr marL="1028700" lvl="1" indent="-457200"/>
            <a:endParaRPr lang="en-US" dirty="0"/>
          </a:p>
          <a:p>
            <a:pPr marL="0" indent="0">
              <a:buNone/>
            </a:pPr>
            <a:r>
              <a:rPr lang="en-US" dirty="0"/>
              <a:t>Do mechanics help or hinder?</a:t>
            </a:r>
          </a:p>
          <a:p>
            <a:pPr marL="1028700" lvl="1" indent="-457200"/>
            <a:r>
              <a:rPr lang="en-US" dirty="0"/>
              <a:t>May reinforce personal values. Positive synergy!</a:t>
            </a:r>
          </a:p>
          <a:p>
            <a:pPr marL="1028700" lvl="1" indent="-457200"/>
            <a:r>
              <a:rPr lang="en-US" dirty="0"/>
              <a:t>May make decision to save her pragmatic</a:t>
            </a:r>
          </a:p>
          <a:p>
            <a:pPr marL="1028700" lvl="1" indent="-457200"/>
            <a:endParaRPr lang="en-US" dirty="0"/>
          </a:p>
          <a:p>
            <a:pPr marL="0" indent="0">
              <a:buNone/>
            </a:pPr>
            <a:r>
              <a:rPr lang="en-US" dirty="0"/>
              <a:t>Better if (mechanically) she’s just another patient?</a:t>
            </a:r>
          </a:p>
          <a:p>
            <a:pPr marL="1028700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4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2b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 dirty="0"/>
              <a:t>Add a third horn to the dilemma</a:t>
            </a:r>
          </a:p>
          <a:p>
            <a:pPr marL="0" indent="0">
              <a:buNone/>
            </a:pPr>
            <a:r>
              <a:rPr lang="en-US" sz="3600" b="1" dirty="0"/>
              <a:t>Increase emotional intensity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Constraints</a:t>
            </a:r>
          </a:p>
          <a:p>
            <a:r>
              <a:rPr lang="en-US" sz="3600" dirty="0"/>
              <a:t>Revision of earlier game</a:t>
            </a:r>
          </a:p>
          <a:p>
            <a:r>
              <a:rPr lang="en-US" sz="3600" dirty="0"/>
              <a:t>No constraints on design changes</a:t>
            </a:r>
          </a:p>
          <a:p>
            <a:r>
              <a:rPr lang="en-US" sz="3600" dirty="0"/>
              <a:t>Test early</a:t>
            </a:r>
          </a:p>
          <a:p>
            <a:r>
              <a:rPr lang="en-US" sz="3600" dirty="0"/>
              <a:t>30 minutes</a:t>
            </a:r>
          </a:p>
        </p:txBody>
      </p:sp>
    </p:spTree>
    <p:extLst>
      <p:ext uri="{BB962C8B-B14F-4D97-AF65-F5344CB8AC3E}">
        <p14:creationId xmlns:p14="http://schemas.microsoft.com/office/powerpoint/2010/main" val="718953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Beta Test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en-US" dirty="0"/>
              <a:t>One volunteer from each group goes to another group</a:t>
            </a:r>
          </a:p>
          <a:p>
            <a:pPr marL="457200" indent="-457200"/>
            <a:r>
              <a:rPr lang="en-US" dirty="0"/>
              <a:t>Teach the volunteer your game</a:t>
            </a:r>
          </a:p>
          <a:p>
            <a:pPr marL="457200" indent="-457200"/>
            <a:r>
              <a:rPr lang="en-US" dirty="0"/>
              <a:t>Watch them play</a:t>
            </a:r>
          </a:p>
          <a:p>
            <a:pPr marL="457200" indent="-457200"/>
            <a:r>
              <a:rPr lang="en-US" dirty="0"/>
              <a:t>Ask them to give feedback and LISTEN!</a:t>
            </a: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10 minutes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19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</a:t>
            </a:r>
            <a:r>
              <a:rPr lang="en-US" b="1" dirty="0"/>
              <a:t>necessary conditions </a:t>
            </a:r>
            <a:r>
              <a:rPr lang="en-US" dirty="0"/>
              <a:t>for success?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31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and Sufficient?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Empathize with subjects of dilemma</a:t>
            </a:r>
          </a:p>
          <a:p>
            <a:pPr lvl="1"/>
            <a:r>
              <a:rPr lang="en-US" dirty="0"/>
              <a:t>Use techniques to humanize NPCs</a:t>
            </a:r>
          </a:p>
          <a:p>
            <a:pPr marL="0" indent="0">
              <a:buNone/>
            </a:pPr>
            <a:r>
              <a:rPr lang="en-US" dirty="0"/>
              <a:t>Clear choice between two or more options</a:t>
            </a:r>
          </a:p>
          <a:p>
            <a:pPr lvl="1"/>
            <a:r>
              <a:rPr lang="en-US" dirty="0"/>
              <a:t>Provide conflict </a:t>
            </a:r>
            <a:r>
              <a:rPr lang="en-US" b="1" dirty="0"/>
              <a:t>between</a:t>
            </a:r>
            <a:r>
              <a:rPr lang="en-US" dirty="0"/>
              <a:t> ethical systems, or</a:t>
            </a:r>
          </a:p>
          <a:p>
            <a:pPr lvl="1"/>
            <a:r>
              <a:rPr lang="en-US" dirty="0"/>
              <a:t>Show conflict </a:t>
            </a:r>
            <a:r>
              <a:rPr lang="en-US" b="1" dirty="0"/>
              <a:t>within</a:t>
            </a:r>
            <a:r>
              <a:rPr lang="en-US" dirty="0"/>
              <a:t> an ethical system</a:t>
            </a:r>
          </a:p>
          <a:p>
            <a:pPr marL="0" indent="0">
              <a:buNone/>
            </a:pPr>
            <a:r>
              <a:rPr lang="en-US" dirty="0"/>
              <a:t>Show consequences of choices</a:t>
            </a:r>
          </a:p>
          <a:p>
            <a:pPr lvl="1"/>
            <a:r>
              <a:rPr lang="en-US" dirty="0"/>
              <a:t>Best to have some of randomness &amp; predictability</a:t>
            </a:r>
          </a:p>
          <a:p>
            <a:pPr lvl="1"/>
            <a:r>
              <a:rPr lang="en-US" dirty="0"/>
              <a:t>Social reflection of choices, personal and social</a:t>
            </a:r>
          </a:p>
          <a:p>
            <a:pPr marL="1028700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1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</a:t>
            </a:r>
            <a:r>
              <a:rPr lang="en-US" dirty="0" err="1"/>
              <a:t>Aways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8012" cy="483365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/>
              <a:t>Tough ethical decisions can be intentionally created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Good dilemmas put two ethical systems in conflict or show inconsistences within one</a:t>
            </a:r>
          </a:p>
          <a:p>
            <a:pPr marL="0" indent="0">
              <a:buNone/>
            </a:pPr>
            <a:r>
              <a:rPr lang="en-US" dirty="0"/>
              <a:t>Discovered some of the necessary conditions </a:t>
            </a:r>
          </a:p>
          <a:p>
            <a:pPr marL="1028700" lvl="1" indent="-457200"/>
            <a:r>
              <a:rPr lang="en-US" dirty="0"/>
              <a:t>Must empathize with subjects of dilemma</a:t>
            </a:r>
          </a:p>
          <a:p>
            <a:pPr marL="1028700" lvl="1" indent="-457200"/>
            <a:r>
              <a:rPr lang="en-US" dirty="0"/>
              <a:t>Must present clear, conflicting options</a:t>
            </a:r>
          </a:p>
          <a:p>
            <a:pPr marL="1028700" lvl="1" indent="-457200"/>
            <a:r>
              <a:rPr lang="en-US" dirty="0"/>
              <a:t>Must show consequences of player’s choice</a:t>
            </a:r>
          </a:p>
          <a:p>
            <a:pPr marL="457200" indent="-457200"/>
            <a:endParaRPr lang="en-US" dirty="0"/>
          </a:p>
          <a:p>
            <a:pPr marL="0" indent="0">
              <a:buNone/>
            </a:pPr>
            <a:r>
              <a:rPr lang="en-US" i="1" dirty="0"/>
              <a:t>Thank you all!!</a:t>
            </a:r>
          </a:p>
          <a:p>
            <a:pPr marL="0" indent="0">
              <a:buNone/>
            </a:pPr>
            <a:r>
              <a:rPr lang="en-US" dirty="0"/>
              <a:t>Contact me at: Eric Todd &lt;erictodd@gmail.com&gt;</a:t>
            </a:r>
          </a:p>
        </p:txBody>
      </p:sp>
    </p:spTree>
    <p:extLst>
      <p:ext uri="{BB962C8B-B14F-4D97-AF65-F5344CB8AC3E}">
        <p14:creationId xmlns:p14="http://schemas.microsoft.com/office/powerpoint/2010/main" val="287439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“An ethical dilemma is a complex situation that often involves an apparent mental conflict between moral imperatives, in which to obey one would result in transgressing another.”</a:t>
            </a:r>
          </a:p>
          <a:p>
            <a:pPr marL="0" indent="0" algn="r">
              <a:buNone/>
            </a:pPr>
            <a:r>
              <a:rPr lang="en-US" dirty="0"/>
              <a:t>- Wikipedia Entry for “Ethical Dilemma”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84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Discover how to reliably create ethical dilemmas in games!</a:t>
            </a:r>
          </a:p>
          <a:p>
            <a:pPr lvl="1"/>
            <a:r>
              <a:rPr lang="en-US" dirty="0"/>
              <a:t>Play, Experimentation, Discussion, Bits of Theory</a:t>
            </a:r>
          </a:p>
          <a:p>
            <a:pPr lvl="1"/>
            <a:r>
              <a:rPr lang="en-US" dirty="0"/>
              <a:t>Catalog modes of failure</a:t>
            </a:r>
          </a:p>
          <a:p>
            <a:pPr lvl="1"/>
            <a:r>
              <a:rPr lang="en-US" dirty="0"/>
              <a:t>Discover conditions necessary for success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8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a game you’ve played that tried to create an ethical dilemma but </a:t>
            </a:r>
            <a:r>
              <a:rPr lang="en-US" b="1" dirty="0"/>
              <a:t>failed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44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a game you’ve played that tried to create an ethical dilemma but </a:t>
            </a:r>
            <a:r>
              <a:rPr lang="en-US" b="1" dirty="0"/>
              <a:t>failed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a game you’ve played that tried to create an ethical dilemma and </a:t>
            </a:r>
            <a:r>
              <a:rPr lang="en-US" b="1" dirty="0"/>
              <a:t>succeeded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94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"/>
          <p:cNvSpPr>
            <a:spLocks noGrp="1"/>
          </p:cNvSpPr>
          <p:nvPr>
            <p:ph type="body" idx="1"/>
          </p:nvPr>
        </p:nvSpPr>
        <p:spPr>
          <a:xfrm>
            <a:off x="458788" y="1396870"/>
            <a:ext cx="8228012" cy="138684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As a new frontier doctor, treat your patients and keep your spouse alive!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Doctor™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6336151" y="2518761"/>
            <a:ext cx="1772088" cy="1156219"/>
            <a:chOff x="2911902" y="2714482"/>
            <a:chExt cx="1772088" cy="1156219"/>
          </a:xfrm>
        </p:grpSpPr>
        <p:grpSp>
          <p:nvGrpSpPr>
            <p:cNvPr id="31" name="Group 30"/>
            <p:cNvGrpSpPr/>
            <p:nvPr/>
          </p:nvGrpSpPr>
          <p:grpSpPr>
            <a:xfrm>
              <a:off x="3531309" y="3105366"/>
              <a:ext cx="580616" cy="765335"/>
              <a:chOff x="3836109" y="3699726"/>
              <a:chExt cx="580616" cy="765335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3933645" y="3699726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892497" y="3736302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836109" y="3774948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2911902" y="2714482"/>
              <a:ext cx="1772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Patient Deck - 20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913597" y="5519139"/>
            <a:ext cx="2701813" cy="1026295"/>
            <a:chOff x="5289511" y="4885105"/>
            <a:chExt cx="2701813" cy="1026295"/>
          </a:xfrm>
        </p:grpSpPr>
        <p:grpSp>
          <p:nvGrpSpPr>
            <p:cNvPr id="37" name="Group 36"/>
            <p:cNvGrpSpPr/>
            <p:nvPr/>
          </p:nvGrpSpPr>
          <p:grpSpPr>
            <a:xfrm>
              <a:off x="5289511" y="5303256"/>
              <a:ext cx="500458" cy="608144"/>
              <a:chOff x="5289511" y="5297739"/>
              <a:chExt cx="500458" cy="608144"/>
            </a:xfrm>
          </p:grpSpPr>
          <p:sp>
            <p:nvSpPr>
              <p:cNvPr id="51" name="Isosceles Triangle 50"/>
              <p:cNvSpPr/>
              <p:nvPr/>
            </p:nvSpPr>
            <p:spPr>
              <a:xfrm>
                <a:off x="5394960" y="5297739"/>
                <a:ext cx="289560" cy="249621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289511" y="5567329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2d4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787752" y="5316657"/>
              <a:ext cx="500458" cy="594743"/>
              <a:chOff x="5773498" y="5297739"/>
              <a:chExt cx="500458" cy="594743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5897880" y="5297739"/>
                <a:ext cx="249621" cy="24962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773498" y="5553928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2d6</a:t>
                </a: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6285993" y="5305359"/>
              <a:ext cx="500458" cy="606041"/>
              <a:chOff x="6260141" y="5273040"/>
              <a:chExt cx="500458" cy="606041"/>
            </a:xfrm>
          </p:grpSpPr>
          <p:sp>
            <p:nvSpPr>
              <p:cNvPr id="47" name="Diamond 46"/>
              <p:cNvSpPr/>
              <p:nvPr/>
            </p:nvSpPr>
            <p:spPr>
              <a:xfrm>
                <a:off x="6360861" y="5273040"/>
                <a:ext cx="299019" cy="299019"/>
              </a:xfrm>
              <a:prstGeom prst="diamon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60141" y="5540527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2d8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784234" y="5323489"/>
              <a:ext cx="604653" cy="587911"/>
              <a:chOff x="6720949" y="5291170"/>
              <a:chExt cx="604653" cy="587911"/>
            </a:xfrm>
          </p:grpSpPr>
          <p:sp>
            <p:nvSpPr>
              <p:cNvPr id="45" name="Hexagon 44"/>
              <p:cNvSpPr/>
              <p:nvPr/>
            </p:nvSpPr>
            <p:spPr>
              <a:xfrm>
                <a:off x="6873240" y="5291170"/>
                <a:ext cx="304799" cy="262758"/>
              </a:xfrm>
              <a:prstGeom prst="hexagon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720949" y="5540527"/>
                <a:ext cx="6046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2d10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7386671" y="5310088"/>
              <a:ext cx="604653" cy="601312"/>
              <a:chOff x="7233853" y="5277769"/>
              <a:chExt cx="604653" cy="601312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7391400" y="5277769"/>
                <a:ext cx="289560" cy="28956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233853" y="5540527"/>
                <a:ext cx="6046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1d20</a:t>
                </a: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5597980" y="4885105"/>
              <a:ext cx="2146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Available Treatments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334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Doctor™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88" y="1396870"/>
            <a:ext cx="8228012" cy="138684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As a new frontier doctor, treat your patients and keep your spouse alive!</a:t>
            </a:r>
            <a:endParaRPr lang="en-US" dirty="0"/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336151" y="2518761"/>
            <a:ext cx="1772088" cy="1156219"/>
            <a:chOff x="2911902" y="2714482"/>
            <a:chExt cx="1772088" cy="1156219"/>
          </a:xfrm>
        </p:grpSpPr>
        <p:grpSp>
          <p:nvGrpSpPr>
            <p:cNvPr id="10" name="Group 9"/>
            <p:cNvGrpSpPr/>
            <p:nvPr/>
          </p:nvGrpSpPr>
          <p:grpSpPr>
            <a:xfrm>
              <a:off x="3531309" y="3105366"/>
              <a:ext cx="580616" cy="765335"/>
              <a:chOff x="3836109" y="3699726"/>
              <a:chExt cx="580616" cy="76533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933645" y="3699726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892497" y="3736302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836109" y="3774948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911902" y="2714482"/>
              <a:ext cx="1772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Patient Deck - 11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913597" y="5519139"/>
            <a:ext cx="2701813" cy="1026295"/>
            <a:chOff x="5289511" y="4885105"/>
            <a:chExt cx="2701813" cy="1026295"/>
          </a:xfrm>
        </p:grpSpPr>
        <p:grpSp>
          <p:nvGrpSpPr>
            <p:cNvPr id="23" name="Group 22"/>
            <p:cNvGrpSpPr/>
            <p:nvPr/>
          </p:nvGrpSpPr>
          <p:grpSpPr>
            <a:xfrm>
              <a:off x="5289511" y="5303256"/>
              <a:ext cx="500458" cy="608144"/>
              <a:chOff x="5289511" y="5297739"/>
              <a:chExt cx="500458" cy="608144"/>
            </a:xfrm>
          </p:grpSpPr>
          <p:sp>
            <p:nvSpPr>
              <p:cNvPr id="12" name="Isosceles Triangle 11"/>
              <p:cNvSpPr/>
              <p:nvPr/>
            </p:nvSpPr>
            <p:spPr>
              <a:xfrm>
                <a:off x="5394960" y="5297739"/>
                <a:ext cx="289560" cy="249621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289511" y="5567329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2d4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787752" y="5316657"/>
              <a:ext cx="500458" cy="594743"/>
              <a:chOff x="5773498" y="5297739"/>
              <a:chExt cx="500458" cy="594743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5897880" y="5297739"/>
                <a:ext cx="249621" cy="24962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773498" y="5553928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2d6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6285993" y="5305359"/>
              <a:ext cx="500458" cy="606041"/>
              <a:chOff x="6260141" y="5273040"/>
              <a:chExt cx="500458" cy="606041"/>
            </a:xfrm>
          </p:grpSpPr>
          <p:sp>
            <p:nvSpPr>
              <p:cNvPr id="14" name="Diamond 13"/>
              <p:cNvSpPr/>
              <p:nvPr/>
            </p:nvSpPr>
            <p:spPr>
              <a:xfrm>
                <a:off x="6360861" y="5273040"/>
                <a:ext cx="299019" cy="299019"/>
              </a:xfrm>
              <a:prstGeom prst="diamon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260141" y="5540527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2d8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784234" y="5323489"/>
              <a:ext cx="604653" cy="587911"/>
              <a:chOff x="6720949" y="5291170"/>
              <a:chExt cx="604653" cy="587911"/>
            </a:xfrm>
          </p:grpSpPr>
          <p:sp>
            <p:nvSpPr>
              <p:cNvPr id="15" name="Hexagon 14"/>
              <p:cNvSpPr/>
              <p:nvPr/>
            </p:nvSpPr>
            <p:spPr>
              <a:xfrm>
                <a:off x="6873240" y="5291170"/>
                <a:ext cx="304799" cy="262758"/>
              </a:xfrm>
              <a:prstGeom prst="hexagon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720949" y="5540527"/>
                <a:ext cx="6046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2d10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386671" y="5310088"/>
              <a:ext cx="604653" cy="601312"/>
              <a:chOff x="7233853" y="5277769"/>
              <a:chExt cx="604653" cy="601312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7391400" y="5277769"/>
                <a:ext cx="289560" cy="28956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33853" y="5540527"/>
                <a:ext cx="6046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1d20</a:t>
                </a: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5597980" y="4885105"/>
              <a:ext cx="2146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Available Treatments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17414" y="5237637"/>
            <a:ext cx="861133" cy="1138520"/>
            <a:chOff x="2647796" y="5237637"/>
            <a:chExt cx="861133" cy="1138520"/>
          </a:xfrm>
        </p:grpSpPr>
        <p:sp>
          <p:nvSpPr>
            <p:cNvPr id="38" name="Rectangle 37"/>
            <p:cNvSpPr/>
            <p:nvPr/>
          </p:nvSpPr>
          <p:spPr>
            <a:xfrm>
              <a:off x="2836822" y="5686044"/>
              <a:ext cx="483080" cy="6901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647796" y="5237637"/>
              <a:ext cx="861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Spouse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699403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390340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081277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772214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463151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154088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845027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544490" y="3709130"/>
            <a:ext cx="938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535966" y="4115037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3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Doctor™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336151" y="2518761"/>
            <a:ext cx="1772088" cy="1156219"/>
            <a:chOff x="2911902" y="2714482"/>
            <a:chExt cx="1772088" cy="1156219"/>
          </a:xfrm>
        </p:grpSpPr>
        <p:grpSp>
          <p:nvGrpSpPr>
            <p:cNvPr id="10" name="Group 9"/>
            <p:cNvGrpSpPr/>
            <p:nvPr/>
          </p:nvGrpSpPr>
          <p:grpSpPr>
            <a:xfrm>
              <a:off x="3531309" y="3105366"/>
              <a:ext cx="580616" cy="765335"/>
              <a:chOff x="3836109" y="3699726"/>
              <a:chExt cx="580616" cy="76533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933645" y="3699726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892497" y="3736302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836109" y="3774948"/>
                <a:ext cx="483080" cy="69011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911902" y="2714482"/>
              <a:ext cx="1772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Patient Deck - 11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913597" y="5519139"/>
            <a:ext cx="2701813" cy="1026295"/>
            <a:chOff x="5289511" y="4885105"/>
            <a:chExt cx="2701813" cy="1026295"/>
          </a:xfrm>
        </p:grpSpPr>
        <p:grpSp>
          <p:nvGrpSpPr>
            <p:cNvPr id="23" name="Group 22"/>
            <p:cNvGrpSpPr/>
            <p:nvPr/>
          </p:nvGrpSpPr>
          <p:grpSpPr>
            <a:xfrm>
              <a:off x="5289511" y="5303256"/>
              <a:ext cx="500458" cy="608144"/>
              <a:chOff x="5289511" y="5297739"/>
              <a:chExt cx="500458" cy="608144"/>
            </a:xfrm>
          </p:grpSpPr>
          <p:sp>
            <p:nvSpPr>
              <p:cNvPr id="12" name="Isosceles Triangle 11"/>
              <p:cNvSpPr/>
              <p:nvPr/>
            </p:nvSpPr>
            <p:spPr>
              <a:xfrm>
                <a:off x="5394960" y="5297739"/>
                <a:ext cx="289560" cy="249621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289511" y="5567329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2d4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787752" y="5316657"/>
              <a:ext cx="500458" cy="594743"/>
              <a:chOff x="5773498" y="5297739"/>
              <a:chExt cx="500458" cy="594743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5897880" y="5297739"/>
                <a:ext cx="249621" cy="24962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773498" y="5553928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2d6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6285993" y="5305359"/>
              <a:ext cx="500458" cy="606041"/>
              <a:chOff x="6260141" y="5273040"/>
              <a:chExt cx="500458" cy="606041"/>
            </a:xfrm>
          </p:grpSpPr>
          <p:sp>
            <p:nvSpPr>
              <p:cNvPr id="14" name="Diamond 13"/>
              <p:cNvSpPr/>
              <p:nvPr/>
            </p:nvSpPr>
            <p:spPr>
              <a:xfrm>
                <a:off x="6360861" y="5273040"/>
                <a:ext cx="299019" cy="299019"/>
              </a:xfrm>
              <a:prstGeom prst="diamon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260141" y="5540527"/>
                <a:ext cx="500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2d8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784234" y="5323489"/>
              <a:ext cx="604653" cy="587911"/>
              <a:chOff x="6720949" y="5291170"/>
              <a:chExt cx="604653" cy="587911"/>
            </a:xfrm>
          </p:grpSpPr>
          <p:sp>
            <p:nvSpPr>
              <p:cNvPr id="15" name="Hexagon 14"/>
              <p:cNvSpPr/>
              <p:nvPr/>
            </p:nvSpPr>
            <p:spPr>
              <a:xfrm>
                <a:off x="6873240" y="5291170"/>
                <a:ext cx="304799" cy="262758"/>
              </a:xfrm>
              <a:prstGeom prst="hexagon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720949" y="5540527"/>
                <a:ext cx="6046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2d10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386671" y="5310088"/>
              <a:ext cx="604653" cy="601312"/>
              <a:chOff x="7233853" y="5277769"/>
              <a:chExt cx="604653" cy="601312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7391400" y="5277769"/>
                <a:ext cx="289560" cy="28956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33853" y="5540527"/>
                <a:ext cx="6046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1d20</a:t>
                </a: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5597980" y="4885105"/>
              <a:ext cx="2146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Available Treatments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17414" y="5237637"/>
            <a:ext cx="861133" cy="1138520"/>
            <a:chOff x="2647796" y="5237637"/>
            <a:chExt cx="861133" cy="1138520"/>
          </a:xfrm>
        </p:grpSpPr>
        <p:sp>
          <p:nvSpPr>
            <p:cNvPr id="38" name="Rectangle 37"/>
            <p:cNvSpPr/>
            <p:nvPr/>
          </p:nvSpPr>
          <p:spPr>
            <a:xfrm>
              <a:off x="2836822" y="5686044"/>
              <a:ext cx="483080" cy="6901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647796" y="5237637"/>
              <a:ext cx="861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Spouse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459691" y="4066176"/>
            <a:ext cx="1551066" cy="1023121"/>
            <a:chOff x="6311054" y="4092833"/>
            <a:chExt cx="1551066" cy="1023121"/>
          </a:xfrm>
        </p:grpSpPr>
        <p:sp>
          <p:nvSpPr>
            <p:cNvPr id="40" name="Rectangle 39"/>
            <p:cNvSpPr/>
            <p:nvPr/>
          </p:nvSpPr>
          <p:spPr>
            <a:xfrm>
              <a:off x="6845047" y="4425841"/>
              <a:ext cx="483080" cy="690113"/>
            </a:xfrm>
            <a:prstGeom prst="rect">
              <a:avLst/>
            </a:prstGeom>
            <a:solidFill>
              <a:schemeClr val="bg1"/>
            </a:solidFill>
            <a:ln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11054" y="4092833"/>
              <a:ext cx="15510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Cured Patients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56579" y="2658042"/>
            <a:ext cx="1481944" cy="1023121"/>
            <a:chOff x="6311054" y="4092833"/>
            <a:chExt cx="1481944" cy="1023121"/>
          </a:xfrm>
        </p:grpSpPr>
        <p:sp>
          <p:nvSpPr>
            <p:cNvPr id="44" name="Rectangle 43"/>
            <p:cNvSpPr/>
            <p:nvPr/>
          </p:nvSpPr>
          <p:spPr>
            <a:xfrm>
              <a:off x="6810486" y="4425841"/>
              <a:ext cx="483080" cy="690113"/>
            </a:xfrm>
            <a:prstGeom prst="rect">
              <a:avLst/>
            </a:prstGeom>
            <a:solidFill>
              <a:schemeClr val="bg1"/>
            </a:solidFill>
            <a:ln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11054" y="4092833"/>
              <a:ext cx="1481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Dead Patients</a:t>
              </a:r>
            </a:p>
          </p:txBody>
        </p:sp>
      </p:grpSp>
      <p:sp>
        <p:nvSpPr>
          <p:cNvPr id="47" name="Text Placeholder 2"/>
          <p:cNvSpPr txBox="1">
            <a:spLocks/>
          </p:cNvSpPr>
          <p:nvPr/>
        </p:nvSpPr>
        <p:spPr>
          <a:xfrm>
            <a:off x="458788" y="1396870"/>
            <a:ext cx="8228012" cy="1386840"/>
          </a:xfrm>
          <a:prstGeom prst="rect">
            <a:avLst/>
          </a:prstGeom>
          <a:noFill/>
          <a:ln>
            <a:noFill/>
          </a:ln>
        </p:spPr>
        <p:txBody>
          <a:bodyPr vert="horz" lIns="91425" tIns="91425" rIns="91425" bIns="91425" rtlCol="0" anchor="t" anchorCtr="0">
            <a:normAutofit/>
          </a:bodyPr>
          <a:lstStyle>
            <a:lvl1pPr marL="171450" lvl="0" indent="-27432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lvl="1" indent="-28575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110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lvl="2" indent="-22860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lvl="3" indent="-22860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lvl="4" indent="-22860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lvl="5" indent="-22860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lvl="6" indent="-22860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lvl="7" indent="-22860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lvl="8" indent="-228600" algn="l" defTabSz="685800" rtl="0" eaLnBrk="1" latinLnBrk="0" hangingPunct="1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/>
              <a:t>As a new frontier doctor, treat your patients and keep your spouse alive!</a:t>
            </a:r>
            <a:endParaRPr lang="en-US"/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99403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390340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081277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72214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463151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154088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845027" y="4115038"/>
            <a:ext cx="483080" cy="69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544490" y="3709130"/>
            <a:ext cx="938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535966" y="4115037"/>
            <a:ext cx="483080" cy="69011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27363" y="44688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5736726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311</TotalTime>
  <Words>1076</Words>
  <Application>Microsoft Office PowerPoint</Application>
  <PresentationFormat>On-screen Show (4:3)</PresentationFormat>
  <Paragraphs>258</Paragraphs>
  <Slides>27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Trebuchet MS</vt:lpstr>
      <vt:lpstr>Wingdings 2</vt:lpstr>
      <vt:lpstr>HDOfficeLightV0</vt:lpstr>
      <vt:lpstr>Office Theme</vt:lpstr>
      <vt:lpstr>Horns of a Dilemma Tough Ethical Decisions through Game Design</vt:lpstr>
      <vt:lpstr>Discuss</vt:lpstr>
      <vt:lpstr>Definition</vt:lpstr>
      <vt:lpstr>Goal</vt:lpstr>
      <vt:lpstr>Discuss</vt:lpstr>
      <vt:lpstr>Discuss</vt:lpstr>
      <vt:lpstr>Country Doctor™</vt:lpstr>
      <vt:lpstr>Country Doctor™</vt:lpstr>
      <vt:lpstr>Country Doctor™</vt:lpstr>
      <vt:lpstr>Country Doctor™</vt:lpstr>
      <vt:lpstr>Play!</vt:lpstr>
      <vt:lpstr>Challenge 1</vt:lpstr>
      <vt:lpstr>Discuss</vt:lpstr>
      <vt:lpstr>Discuss</vt:lpstr>
      <vt:lpstr>Theory</vt:lpstr>
      <vt:lpstr>The GRUVI Model: Creating Attachment</vt:lpstr>
      <vt:lpstr>Challenge 2a</vt:lpstr>
      <vt:lpstr>Discuss</vt:lpstr>
      <vt:lpstr>Theory</vt:lpstr>
      <vt:lpstr>Ethical Systems</vt:lpstr>
      <vt:lpstr>Structure of Ethical Dilemmas</vt:lpstr>
      <vt:lpstr>Mechanical Motivation  vs Player Values</vt:lpstr>
      <vt:lpstr>Challenge 2b</vt:lpstr>
      <vt:lpstr>Beta Test</vt:lpstr>
      <vt:lpstr>Discuss</vt:lpstr>
      <vt:lpstr>Necessary and Sufficient?</vt:lpstr>
      <vt:lpstr>Take 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Horns of Dilemma Tough Ethical Decisions through Game Design</dc:title>
  <dc:creator>Eric Todd</dc:creator>
  <cp:lastModifiedBy>Eric Todd</cp:lastModifiedBy>
  <cp:revision>30</cp:revision>
  <dcterms:created xsi:type="dcterms:W3CDTF">2016-03-13T16:37:21Z</dcterms:created>
  <dcterms:modified xsi:type="dcterms:W3CDTF">2016-03-14T05:15:24Z</dcterms:modified>
</cp:coreProperties>
</file>