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40"/>
  </p:notesMasterIdLst>
  <p:handoutMasterIdLst>
    <p:handoutMasterId r:id="rId41"/>
  </p:handoutMasterIdLst>
  <p:sldIdLst>
    <p:sldId id="271" r:id="rId2"/>
    <p:sldId id="273" r:id="rId3"/>
    <p:sldId id="321" r:id="rId4"/>
    <p:sldId id="322" r:id="rId5"/>
    <p:sldId id="274" r:id="rId6"/>
    <p:sldId id="276" r:id="rId7"/>
    <p:sldId id="305" r:id="rId8"/>
    <p:sldId id="315" r:id="rId9"/>
    <p:sldId id="277" r:id="rId10"/>
    <p:sldId id="283" r:id="rId11"/>
    <p:sldId id="278" r:id="rId12"/>
    <p:sldId id="292" r:id="rId13"/>
    <p:sldId id="291" r:id="rId14"/>
    <p:sldId id="293" r:id="rId15"/>
    <p:sldId id="290" r:id="rId16"/>
    <p:sldId id="300" r:id="rId17"/>
    <p:sldId id="301" r:id="rId18"/>
    <p:sldId id="317" r:id="rId19"/>
    <p:sldId id="319" r:id="rId20"/>
    <p:sldId id="320" r:id="rId21"/>
    <p:sldId id="323" r:id="rId22"/>
    <p:sldId id="324" r:id="rId23"/>
    <p:sldId id="325" r:id="rId24"/>
    <p:sldId id="326" r:id="rId25"/>
    <p:sldId id="318" r:id="rId26"/>
    <p:sldId id="327" r:id="rId27"/>
    <p:sldId id="328" r:id="rId28"/>
    <p:sldId id="330" r:id="rId29"/>
    <p:sldId id="331" r:id="rId30"/>
    <p:sldId id="333" r:id="rId31"/>
    <p:sldId id="332" r:id="rId32"/>
    <p:sldId id="294" r:id="rId33"/>
    <p:sldId id="295" r:id="rId34"/>
    <p:sldId id="298" r:id="rId35"/>
    <p:sldId id="310" r:id="rId36"/>
    <p:sldId id="313" r:id="rId37"/>
    <p:sldId id="314" r:id="rId38"/>
    <p:sldId id="299" r:id="rId39"/>
  </p:sldIdLst>
  <p:sldSz cx="9144000" cy="5143500" type="screen16x9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00"/>
    <a:srgbClr val="CC6600"/>
    <a:srgbClr val="996633"/>
    <a:srgbClr val="993300"/>
    <a:srgbClr val="FFCC99"/>
    <a:srgbClr val="CC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496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tags" Target="tags/tag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E677AC1-6896-8247-AA56-FC27C0FD4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67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B8C4C1C-06D4-2C49-9F49-CD2E4D9D8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88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80" charset="-128"/>
        <a:cs typeface="ヒラギノ角ゴ Pro W3" pitchFamily="8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04800" y="1276350"/>
            <a:ext cx="6477000" cy="2743200"/>
          </a:xfrm>
          <a:prstGeom prst="rect">
            <a:avLst/>
          </a:prstGeom>
          <a:noFill/>
          <a:extLst/>
        </p:spPr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2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8077200" cy="781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2743200"/>
          </a:xfrm>
          <a:prstGeom prst="rect">
            <a:avLst/>
          </a:prstGeom>
        </p:spPr>
        <p:txBody>
          <a:bodyPr/>
          <a:lstStyle>
            <a:lvl1pPr indent="-274320"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2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32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8077200" cy="781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2743200"/>
          </a:xfrm>
          <a:prstGeom prst="rect">
            <a:avLst/>
          </a:prstGeom>
        </p:spPr>
        <p:txBody>
          <a:bodyPr/>
          <a:lstStyle>
            <a:lvl1pPr indent="-274320"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22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33400" y="1276350"/>
            <a:ext cx="8001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GDC16_ppt_front_16-9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8077200" cy="7810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52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5"/>
          <a:stretch/>
        </p:blipFill>
        <p:spPr bwMode="auto">
          <a:xfrm>
            <a:off x="-20649" y="-36256"/>
            <a:ext cx="9140825" cy="434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52" b="3333"/>
          <a:stretch/>
        </p:blipFill>
        <p:spPr bwMode="auto">
          <a:xfrm>
            <a:off x="-1" y="4914900"/>
            <a:ext cx="9140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4038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81" r:id="rId5"/>
    <p:sldLayoutId id="2147483680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ヒラギノ角ゴ Pro W3" pitchFamily="80" charset="-128"/>
          <a:cs typeface="ヒラギノ角ゴ Pro W3" pitchFamily="8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anose="020B0604030504040204" pitchFamily="34" charset="0"/>
        <a:buChar char="●"/>
        <a:defRPr sz="2800">
          <a:solidFill>
            <a:srgbClr val="000000"/>
          </a:solidFill>
          <a:latin typeface="+mn-lt"/>
          <a:ea typeface="ヒラギノ角ゴ Pro W3" pitchFamily="80" charset="-128"/>
          <a:cs typeface="ヒラギノ角ゴ Pro W3" pitchFamily="8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anose="020B0604030504040204" pitchFamily="34" charset="0"/>
        <a:buChar char="●"/>
        <a:defRPr sz="2400">
          <a:solidFill>
            <a:srgbClr val="000000"/>
          </a:solidFill>
          <a:latin typeface="+mn-lt"/>
          <a:ea typeface="ヒラギノ角ゴ Pro W3" pitchFamily="45" charset="-128"/>
          <a:cs typeface="ヒラギノ角ゴ Pro W3" charset="0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anose="020B0604030504040204" pitchFamily="34" charset="0"/>
        <a:buChar char="●"/>
        <a:defRPr sz="2000">
          <a:solidFill>
            <a:srgbClr val="000000"/>
          </a:solidFill>
          <a:latin typeface="+mn-lt"/>
          <a:ea typeface="ヒラギノ角ゴ Pro W3" pitchFamily="45" charset="-128"/>
          <a:cs typeface="ヒラギノ角ゴ Pro W3" charset="0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0000"/>
        <a:buFont typeface="Verdana" panose="020B0604030504040204" pitchFamily="34" charset="0"/>
        <a:buChar char="●"/>
        <a:defRPr>
          <a:solidFill>
            <a:srgbClr val="000000"/>
          </a:solidFill>
          <a:latin typeface="+mn-lt"/>
          <a:ea typeface="ヒラギノ角ゴ Pro W3" pitchFamily="45" charset="-128"/>
          <a:cs typeface="ヒラギノ角ゴ Pro W3" charset="0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anose="020B0604030504040204" pitchFamily="34" charset="0"/>
        <a:buChar char="●"/>
        <a:defRPr>
          <a:solidFill>
            <a:srgbClr val="000000"/>
          </a:solidFill>
          <a:latin typeface="+mn-lt"/>
          <a:ea typeface="ヒラギノ角ゴ Pro W3" pitchFamily="45" charset="-128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8.wmf"/><Relationship Id="rId5" Type="http://schemas.openxmlformats.org/officeDocument/2006/relationships/image" Target="../media/image10.jpeg"/><Relationship Id="rId6" Type="http://schemas.openxmlformats.org/officeDocument/2006/relationships/oleObject" Target="../embeddings/oleObject4.bin"/><Relationship Id="rId7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85800" y="1276350"/>
            <a:ext cx="6172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Game of Games</a:t>
            </a:r>
            <a:br>
              <a:rPr lang="en-US" dirty="0">
                <a:solidFill>
                  <a:srgbClr val="FFFFFF"/>
                </a:solidFill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dirty="0">
                <a:solidFill>
                  <a:srgbClr val="FFFFFF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sz="2400" b="1" dirty="0">
                <a:solidFill>
                  <a:srgbClr val="FFFFFF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Marc LeBlanc</a:t>
            </a:r>
            <a:r>
              <a:rPr lang="en-US" sz="2400" dirty="0">
                <a:solidFill>
                  <a:srgbClr val="FFFFFF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sz="2400" dirty="0">
                <a:solidFill>
                  <a:srgbClr val="FFFFFF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Verdana" charset="0"/>
                <a:ea typeface="ヒラギノ角ゴ Pro W3" charset="0"/>
                <a:cs typeface="ヒラギノ角ゴ Pro W3" charset="0"/>
              </a:rPr>
            </a:br>
            <a:endParaRPr lang="en-US" sz="2400" dirty="0">
              <a:solidFill>
                <a:srgbClr val="FFFFFF"/>
              </a:solidFill>
              <a:latin typeface="Verdan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How did your choice affect the game length?</a:t>
            </a:r>
          </a:p>
          <a:p>
            <a:r>
              <a:rPr lang="en-US" dirty="0"/>
              <a:t>Was there a “dominant” game?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vs. Series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895600" y="1543050"/>
            <a:ext cx="3378200" cy="1600200"/>
            <a:chOff x="5562600" y="1885950"/>
            <a:chExt cx="2895600" cy="1371600"/>
          </a:xfrm>
        </p:grpSpPr>
        <p:cxnSp>
          <p:nvCxnSpPr>
            <p:cNvPr id="25" name="Curved Connector 24"/>
            <p:cNvCxnSpPr>
              <a:stCxn id="13" idx="6"/>
              <a:endCxn id="5" idx="3"/>
            </p:cNvCxnSpPr>
            <p:nvPr/>
          </p:nvCxnSpPr>
          <p:spPr bwMode="auto">
            <a:xfrm flipV="1">
              <a:off x="6172200" y="2787276"/>
              <a:ext cx="1765674" cy="165474"/>
            </a:xfrm>
            <a:prstGeom prst="curved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Curved Connector 11"/>
            <p:cNvCxnSpPr>
              <a:stCxn id="4" idx="6"/>
              <a:endCxn id="5" idx="1"/>
            </p:cNvCxnSpPr>
            <p:nvPr/>
          </p:nvCxnSpPr>
          <p:spPr bwMode="auto">
            <a:xfrm>
              <a:off x="6172200" y="2190750"/>
              <a:ext cx="1765674" cy="165474"/>
            </a:xfrm>
            <a:prstGeom prst="curved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4" name="Oval 3"/>
            <p:cNvSpPr/>
            <p:nvPr/>
          </p:nvSpPr>
          <p:spPr bwMode="auto">
            <a:xfrm>
              <a:off x="5562600" y="188595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7848600" y="2266950"/>
              <a:ext cx="609600" cy="609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6477000" y="1962150"/>
              <a:ext cx="990600" cy="457200"/>
            </a:xfrm>
            <a:prstGeom prst="rect">
              <a:avLst/>
            </a:prstGeom>
            <a:solidFill>
              <a:schemeClr val="bg2">
                <a:lumMod val="65000"/>
                <a:lumOff val="3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Verdana" pitchFamily="45" charset="0"/>
                </a:rPr>
                <a:t>Home Game</a:t>
              </a:r>
              <a:endParaRPr kumimoji="1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477000" y="2724150"/>
              <a:ext cx="990600" cy="457200"/>
            </a:xfrm>
            <a:prstGeom prst="rect">
              <a:avLst/>
            </a:prstGeom>
            <a:solidFill>
              <a:schemeClr val="bg2">
                <a:lumMod val="65000"/>
                <a:lumOff val="3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Verdana" pitchFamily="45" charset="0"/>
                </a:rPr>
                <a:t>Visitor</a:t>
              </a:r>
            </a:p>
            <a:p>
              <a:pPr algn="ctr"/>
              <a:r>
                <a:rPr kumimoji="1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45" charset="0"/>
                </a:rPr>
                <a:t>Game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562600" y="264795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9600" y="3790950"/>
            <a:ext cx="8001000" cy="914400"/>
            <a:chOff x="609600" y="3562350"/>
            <a:chExt cx="5334000" cy="609600"/>
          </a:xfrm>
        </p:grpSpPr>
        <p:cxnSp>
          <p:nvCxnSpPr>
            <p:cNvPr id="15" name="Curved Connector 14"/>
            <p:cNvCxnSpPr>
              <a:stCxn id="22" idx="6"/>
              <a:endCxn id="18" idx="2"/>
            </p:cNvCxnSpPr>
            <p:nvPr/>
          </p:nvCxnSpPr>
          <p:spPr bwMode="auto">
            <a:xfrm>
              <a:off x="3657600" y="3867150"/>
              <a:ext cx="1676400" cy="127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6" name="Curved Connector 15"/>
            <p:cNvCxnSpPr>
              <a:stCxn id="17" idx="6"/>
              <a:endCxn id="21" idx="2"/>
            </p:cNvCxnSpPr>
            <p:nvPr/>
          </p:nvCxnSpPr>
          <p:spPr bwMode="auto">
            <a:xfrm>
              <a:off x="1219200" y="3867150"/>
              <a:ext cx="1600200" cy="127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7" name="Oval 16"/>
            <p:cNvSpPr/>
            <p:nvPr/>
          </p:nvSpPr>
          <p:spPr bwMode="auto">
            <a:xfrm>
              <a:off x="609600" y="356235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334000" y="3562350"/>
              <a:ext cx="609600" cy="609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524000" y="3638550"/>
              <a:ext cx="990600" cy="457200"/>
            </a:xfrm>
            <a:prstGeom prst="rect">
              <a:avLst/>
            </a:prstGeom>
            <a:solidFill>
              <a:schemeClr val="bg2">
                <a:lumMod val="65000"/>
                <a:lumOff val="3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Verdana" pitchFamily="45" charset="0"/>
                </a:rPr>
                <a:t>Home Game</a:t>
              </a:r>
              <a:endParaRPr kumimoji="1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038600" y="3638550"/>
              <a:ext cx="990600" cy="457200"/>
            </a:xfrm>
            <a:prstGeom prst="rect">
              <a:avLst/>
            </a:prstGeom>
            <a:solidFill>
              <a:schemeClr val="bg2">
                <a:lumMod val="65000"/>
                <a:lumOff val="3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Verdana" pitchFamily="45" charset="0"/>
                </a:rPr>
                <a:t>Visitor Game</a:t>
              </a:r>
              <a:endParaRPr kumimoji="1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819400" y="3562350"/>
              <a:ext cx="609600" cy="609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048000" y="356235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Dynamics of Parallel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Path of least resistance. </a:t>
            </a:r>
          </a:p>
          <a:p>
            <a:r>
              <a:rPr lang="en-US" dirty="0"/>
              <a:t>Safety valve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504950"/>
            <a:ext cx="3657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/>
          <p:nvPr/>
        </p:nvCxnSpPr>
        <p:spPr bwMode="auto">
          <a:xfrm flipV="1">
            <a:off x="1676400" y="1901852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 bwMode="auto">
          <a:xfrm flipV="1">
            <a:off x="1287449" y="2611505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 flipV="1">
            <a:off x="2057400" y="2611505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Systems: Win Conditions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85800" y="4400550"/>
            <a:ext cx="7743245" cy="387626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Verdana" pitchFamily="45" charset="0"/>
              </a:rPr>
              <a:t>Hand &amp; </a:t>
            </a:r>
            <a:r>
              <a:rPr lang="en-US" dirty="0" err="1">
                <a:solidFill>
                  <a:schemeClr val="tx1"/>
                </a:solidFill>
                <a:latin typeface="Verdana" pitchFamily="45" charset="0"/>
              </a:rPr>
              <a:t>Mana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21976" y="2876550"/>
            <a:ext cx="502024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Spells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828800" y="2876550"/>
            <a:ext cx="4572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Creatures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966747" y="2190750"/>
            <a:ext cx="1447800" cy="41365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  <a:latin typeface="Verdana" pitchFamily="45" charset="0"/>
              </a:rPr>
              <a:t>Life Total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1258955" y="4095750"/>
            <a:ext cx="0" cy="304801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685800" y="1504950"/>
            <a:ext cx="7743245" cy="387626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Verdana" pitchFamily="45" charset="0"/>
              </a:rPr>
              <a:t>Victory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2052759" y="4095750"/>
            <a:ext cx="0" cy="304801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 flipV="1">
            <a:off x="3429000" y="1901852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 flipV="1">
            <a:off x="3437599" y="2611505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 bwMode="auto">
          <a:xfrm>
            <a:off x="3172126" y="2876550"/>
            <a:ext cx="502024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Spells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719347" y="2190750"/>
            <a:ext cx="1447800" cy="41365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  <a:latin typeface="Verdana" pitchFamily="45" charset="0"/>
              </a:rPr>
              <a:t>Deck Size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3409105" y="4095750"/>
            <a:ext cx="0" cy="304801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 flipV="1">
            <a:off x="5205453" y="1901852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 flipV="1">
            <a:off x="4816502" y="2611505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 bwMode="auto">
          <a:xfrm flipV="1">
            <a:off x="5586453" y="2611505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 bwMode="auto">
          <a:xfrm>
            <a:off x="4551029" y="2876550"/>
            <a:ext cx="502024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Spells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357853" y="2876550"/>
            <a:ext cx="4572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Creatures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4495800" y="2190750"/>
            <a:ext cx="1447800" cy="41365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  <a:latin typeface="Verdana" pitchFamily="45" charset="0"/>
              </a:rPr>
              <a:t>Poison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 flipV="1">
            <a:off x="4788008" y="4095750"/>
            <a:ext cx="0" cy="304801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 bwMode="auto">
          <a:xfrm flipV="1">
            <a:off x="5581812" y="4095750"/>
            <a:ext cx="0" cy="304801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 bwMode="auto">
          <a:xfrm flipV="1">
            <a:off x="7186653" y="1901852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 flipV="1">
            <a:off x="7199673" y="2611505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 bwMode="auto">
          <a:xfrm>
            <a:off x="6934200" y="2876550"/>
            <a:ext cx="502024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Spells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6477000" y="2190750"/>
            <a:ext cx="1447800" cy="41365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  <a:latin typeface="Verdana" pitchFamily="45" charset="0"/>
              </a:rPr>
              <a:t>Combos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 bwMode="auto">
          <a:xfrm flipV="1">
            <a:off x="7171179" y="4095750"/>
            <a:ext cx="0" cy="304801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Dynamics of Serial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Bottlenecks</a:t>
            </a:r>
          </a:p>
          <a:p>
            <a:r>
              <a:rPr lang="en-US" dirty="0"/>
              <a:t>Propagation Latency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504950"/>
            <a:ext cx="3657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Systems: Resource Chains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04800" y="2647950"/>
            <a:ext cx="15240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Deck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Verdana" pitchFamily="45" charset="0"/>
              </a:rPr>
              <a:t>&amp; Hand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09800" y="2647950"/>
            <a:ext cx="12192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Mana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10000" y="2647950"/>
            <a:ext cx="1295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Spells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486400" y="2647950"/>
            <a:ext cx="1295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Creatures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239000" y="2647950"/>
            <a:ext cx="1295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Verdana" pitchFamily="45" charset="0"/>
              </a:rPr>
              <a:t>Life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11" name="Straight Arrow Connector 10"/>
          <p:cNvCxnSpPr>
            <a:stCxn id="4" idx="3"/>
            <a:endCxn id="5" idx="1"/>
          </p:cNvCxnSpPr>
          <p:nvPr/>
        </p:nvCxnSpPr>
        <p:spPr bwMode="auto">
          <a:xfrm>
            <a:off x="1828800" y="3143250"/>
            <a:ext cx="3810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3429000" y="3143250"/>
            <a:ext cx="3810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5105400" y="3143250"/>
            <a:ext cx="3810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1"/>
          </p:cNvCxnSpPr>
          <p:nvPr/>
        </p:nvCxnSpPr>
        <p:spPr bwMode="auto">
          <a:xfrm>
            <a:off x="6781800" y="3143250"/>
            <a:ext cx="4572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828800" y="203835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Example: Magic: the Gathering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Linearizing</a:t>
            </a:r>
            <a:r>
              <a:rPr lang="en-US" dirty="0"/>
              <a:t> a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5105400" cy="609600"/>
          </a:xfrm>
        </p:spPr>
        <p:txBody>
          <a:bodyPr/>
          <a:lstStyle/>
          <a:p>
            <a:pPr>
              <a:buNone/>
            </a:pPr>
            <a:r>
              <a:rPr lang="en-US" dirty="0"/>
              <a:t>Example: Clash of Clans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752600" y="2876550"/>
            <a:ext cx="25908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Verdana" pitchFamily="45" charset="0"/>
              </a:rPr>
              <a:t>Base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800600" y="2038350"/>
            <a:ext cx="22098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Army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3943350"/>
            <a:ext cx="2246245" cy="78922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Verdana" pitchFamily="45" charset="0"/>
              </a:rPr>
              <a:t>Combat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7" name="Straight Arrow Connector 6"/>
          <p:cNvCxnSpPr>
            <a:stCxn id="4" idx="0"/>
            <a:endCxn id="5" idx="1"/>
          </p:cNvCxnSpPr>
          <p:nvPr/>
        </p:nvCxnSpPr>
        <p:spPr bwMode="auto">
          <a:xfrm rot="5400000" flipH="1" flipV="1">
            <a:off x="3752850" y="1828800"/>
            <a:ext cx="342900" cy="1752600"/>
          </a:xfrm>
          <a:prstGeom prst="bentConnector2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6"/>
          <p:cNvCxnSpPr>
            <a:stCxn id="5" idx="3"/>
            <a:endCxn id="6" idx="3"/>
          </p:cNvCxnSpPr>
          <p:nvPr/>
        </p:nvCxnSpPr>
        <p:spPr bwMode="auto">
          <a:xfrm flipH="1">
            <a:off x="6818245" y="2533650"/>
            <a:ext cx="192155" cy="1804311"/>
          </a:xfrm>
          <a:prstGeom prst="bentConnector3">
            <a:avLst>
              <a:gd name="adj1" fmla="val -118966"/>
            </a:avLst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6"/>
          <p:cNvCxnSpPr>
            <a:stCxn id="6" idx="1"/>
            <a:endCxn id="4" idx="2"/>
          </p:cNvCxnSpPr>
          <p:nvPr/>
        </p:nvCxnSpPr>
        <p:spPr bwMode="auto">
          <a:xfrm rot="10800000">
            <a:off x="3048000" y="3867151"/>
            <a:ext cx="1524000" cy="470811"/>
          </a:xfrm>
          <a:prstGeom prst="bentConnector2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Linearizing</a:t>
            </a:r>
            <a:r>
              <a:rPr lang="en-US" dirty="0"/>
              <a:t> a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1504950"/>
            <a:ext cx="8382000" cy="990600"/>
          </a:xfrm>
        </p:spPr>
        <p:txBody>
          <a:bodyPr/>
          <a:lstStyle/>
          <a:p>
            <a:pPr>
              <a:buNone/>
            </a:pPr>
            <a:r>
              <a:rPr lang="en-US" dirty="0"/>
              <a:t>We can “snip” the loop and view it as series connections.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33400" y="2952750"/>
            <a:ext cx="2133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Verdana" pitchFamily="45" charset="0"/>
              </a:rPr>
              <a:t>Base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429000" y="2952750"/>
            <a:ext cx="22098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Army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248400" y="2952750"/>
            <a:ext cx="2246245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Verdana" pitchFamily="45" charset="0"/>
              </a:rPr>
              <a:t>Combat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 bwMode="auto">
          <a:xfrm>
            <a:off x="2667000" y="3524250"/>
            <a:ext cx="7620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6"/>
          <p:cNvCxnSpPr>
            <a:stCxn id="5" idx="3"/>
            <a:endCxn id="6" idx="1"/>
          </p:cNvCxnSpPr>
          <p:nvPr/>
        </p:nvCxnSpPr>
        <p:spPr bwMode="auto">
          <a:xfrm>
            <a:off x="5638800" y="3524250"/>
            <a:ext cx="6096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2266950"/>
            <a:ext cx="8077200" cy="1600200"/>
          </a:xfrm>
        </p:spPr>
        <p:txBody>
          <a:bodyPr numCol="3"/>
          <a:lstStyle/>
          <a:p>
            <a:pPr marL="0" indent="0" algn="ctr">
              <a:buNone/>
            </a:pPr>
            <a:r>
              <a:rPr lang="en-US" b="1" dirty="0"/>
              <a:t>1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4</a:t>
            </a:r>
          </a:p>
          <a:p>
            <a:pPr marL="0" indent="0" algn="ctr">
              <a:buNone/>
            </a:pPr>
            <a:r>
              <a:rPr lang="en-US" b="1" dirty="0"/>
              <a:t>2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5</a:t>
            </a:r>
          </a:p>
          <a:p>
            <a:pPr marL="0" indent="0" algn="ctr">
              <a:buNone/>
            </a:pPr>
            <a:r>
              <a:rPr lang="en-US" b="1" dirty="0"/>
              <a:t>3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6</a:t>
            </a:r>
          </a:p>
          <a:p>
            <a:pPr marL="0" indent="0" algn="ctr">
              <a:buNone/>
            </a:pPr>
            <a:r>
              <a:rPr lang="en-US" b="1" dirty="0"/>
              <a:t>4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7</a:t>
            </a:r>
          </a:p>
          <a:p>
            <a:pPr marL="0" indent="0" algn="ctr">
              <a:buNone/>
            </a:pPr>
            <a:r>
              <a:rPr lang="en-US" b="1" dirty="0"/>
              <a:t>5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8</a:t>
            </a:r>
          </a:p>
          <a:p>
            <a:pPr marL="0" indent="0" algn="ctr">
              <a:buNone/>
            </a:pPr>
            <a:r>
              <a:rPr lang="en-US" b="1" dirty="0"/>
              <a:t>6 </a:t>
            </a:r>
            <a:r>
              <a:rPr lang="en-US" b="1">
                <a:sym typeface="Wingdings"/>
              </a:rPr>
              <a:t></a:t>
            </a:r>
            <a:r>
              <a:rPr lang="en-US" b="1"/>
              <a:t> 9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7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1</a:t>
            </a:r>
          </a:p>
          <a:p>
            <a:pPr marL="0" indent="0" algn="ctr">
              <a:buNone/>
            </a:pPr>
            <a:r>
              <a:rPr lang="en-US" b="1" dirty="0"/>
              <a:t>8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2</a:t>
            </a:r>
          </a:p>
          <a:p>
            <a:pPr marL="0" indent="0" algn="ctr">
              <a:buNone/>
            </a:pPr>
            <a:r>
              <a:rPr lang="en-US" b="1" dirty="0"/>
              <a:t>9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3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809750"/>
            <a:ext cx="5179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Choose two more ambassadors:</a:t>
            </a:r>
          </a:p>
        </p:txBody>
      </p:sp>
    </p:spTree>
    <p:extLst>
      <p:ext uri="{BB962C8B-B14F-4D97-AF65-F5344CB8AC3E}">
        <p14:creationId xmlns:p14="http://schemas.microsoft.com/office/powerpoint/2010/main" val="288366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you have 4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504950"/>
            <a:ext cx="8077200" cy="2743200"/>
          </a:xfrm>
        </p:spPr>
        <p:txBody>
          <a:bodyPr/>
          <a:lstStyle/>
          <a:p>
            <a:r>
              <a:rPr lang="en-US" dirty="0"/>
              <a:t>Combine them to create a 1- or 2-player game.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Work until 4:40</a:t>
            </a:r>
          </a:p>
        </p:txBody>
      </p:sp>
    </p:spTree>
    <p:extLst>
      <p:ext uri="{BB962C8B-B14F-4D97-AF65-F5344CB8AC3E}">
        <p14:creationId xmlns:p14="http://schemas.microsoft.com/office/powerpoint/2010/main" val="390995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Topic: Linked Game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Large games are networks of systems.  </a:t>
            </a:r>
          </a:p>
          <a:p>
            <a:r>
              <a:rPr lang="en-US" dirty="0"/>
              <a:t>Systems are often smaller games.</a:t>
            </a:r>
          </a:p>
          <a:p>
            <a:r>
              <a:rPr lang="en-US" dirty="0"/>
              <a:t>Dynamics emerge from network topology.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What are the common ways that systems interact with each other?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1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Producer/Consumer</a:t>
            </a:r>
          </a:p>
          <a:p>
            <a:r>
              <a:rPr lang="en-US" dirty="0"/>
              <a:t>Producer/Producer</a:t>
            </a:r>
          </a:p>
          <a:p>
            <a:r>
              <a:rPr lang="en-US" dirty="0"/>
              <a:t>Consumer/Consumer</a:t>
            </a:r>
          </a:p>
        </p:txBody>
      </p:sp>
    </p:spTree>
    <p:extLst>
      <p:ext uri="{BB962C8B-B14F-4D97-AF65-F5344CB8AC3E}">
        <p14:creationId xmlns:p14="http://schemas.microsoft.com/office/powerpoint/2010/main" val="417533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“Measurement”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E.g. Temperature affects growth. </a:t>
            </a:r>
          </a:p>
        </p:txBody>
      </p:sp>
    </p:spTree>
    <p:extLst>
      <p:ext uri="{BB962C8B-B14F-4D97-AF65-F5344CB8AC3E}">
        <p14:creationId xmlns:p14="http://schemas.microsoft.com/office/powerpoint/2010/main" val="34081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Eventful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E.g.  Noise attracts guards</a:t>
            </a:r>
          </a:p>
        </p:txBody>
      </p:sp>
    </p:spTree>
    <p:extLst>
      <p:ext uri="{BB962C8B-B14F-4D97-AF65-F5344CB8AC3E}">
        <p14:creationId xmlns:p14="http://schemas.microsoft.com/office/powerpoint/2010/main" val="246548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Tight Coupling vs. Shared Channel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95567" y="1413841"/>
            <a:ext cx="6352867" cy="3429000"/>
            <a:chOff x="1143000" y="1412350"/>
            <a:chExt cx="6352867" cy="3429000"/>
          </a:xfrm>
        </p:grpSpPr>
        <p:pic>
          <p:nvPicPr>
            <p:cNvPr id="3074" name="Picture 2" descr="Bogbrew Witc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412350"/>
              <a:ext cx="2466667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Goblin K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412350"/>
              <a:ext cx="2466667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207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III!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2266950"/>
            <a:ext cx="8077200" cy="1600200"/>
          </a:xfrm>
        </p:spPr>
        <p:txBody>
          <a:bodyPr numCol="3"/>
          <a:lstStyle/>
          <a:p>
            <a:pPr marL="0" indent="0" algn="ctr">
              <a:buNone/>
            </a:pPr>
            <a:r>
              <a:rPr lang="en-US" b="1" dirty="0"/>
              <a:t>1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8</a:t>
            </a:r>
          </a:p>
          <a:p>
            <a:pPr marL="0" indent="0" algn="ctr">
              <a:buNone/>
            </a:pPr>
            <a:r>
              <a:rPr lang="en-US" b="1" dirty="0"/>
              <a:t>2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9</a:t>
            </a:r>
          </a:p>
          <a:p>
            <a:pPr marL="0" indent="0" algn="ctr">
              <a:buNone/>
            </a:pPr>
            <a:r>
              <a:rPr lang="en-US" b="1" dirty="0"/>
              <a:t>3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7</a:t>
            </a:r>
          </a:p>
          <a:p>
            <a:pPr marL="0" indent="0" algn="ctr">
              <a:buNone/>
            </a:pPr>
            <a:r>
              <a:rPr lang="en-US" b="1" dirty="0"/>
              <a:t>4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2</a:t>
            </a:r>
          </a:p>
          <a:p>
            <a:pPr marL="0" indent="0" algn="ctr">
              <a:buNone/>
            </a:pPr>
            <a:r>
              <a:rPr lang="en-US" b="1" dirty="0"/>
              <a:t>5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3</a:t>
            </a:r>
          </a:p>
          <a:p>
            <a:pPr marL="0" indent="0" algn="ctr">
              <a:buNone/>
            </a:pPr>
            <a:r>
              <a:rPr lang="en-US" b="1" dirty="0"/>
              <a:t>6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1</a:t>
            </a:r>
          </a:p>
          <a:p>
            <a:pPr marL="0" indent="0" algn="ctr">
              <a:buNone/>
            </a:pPr>
            <a:r>
              <a:rPr lang="en-US" b="1" dirty="0"/>
              <a:t>7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5</a:t>
            </a:r>
          </a:p>
          <a:p>
            <a:pPr marL="0" indent="0" algn="ctr">
              <a:buNone/>
            </a:pPr>
            <a:r>
              <a:rPr lang="en-US" b="1" dirty="0"/>
              <a:t>8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6</a:t>
            </a:r>
          </a:p>
          <a:p>
            <a:pPr marL="0" indent="0" algn="ctr">
              <a:buNone/>
            </a:pPr>
            <a:r>
              <a:rPr lang="en-US" b="1" dirty="0"/>
              <a:t>9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4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809750"/>
            <a:ext cx="5179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Choose two more ambassadors:</a:t>
            </a:r>
          </a:p>
        </p:txBody>
      </p:sp>
    </p:spTree>
    <p:extLst>
      <p:ext uri="{BB962C8B-B14F-4D97-AF65-F5344CB8AC3E}">
        <p14:creationId xmlns:p14="http://schemas.microsoft.com/office/powerpoint/2010/main" val="225528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again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885950"/>
            <a:ext cx="8077200" cy="2743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Beta Test at 5</a:t>
            </a:r>
            <a:r>
              <a:rPr lang="en-US" i="1" dirty="0" smtClean="0"/>
              <a:t>:30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3090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 Test in 5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Write down your rules </a:t>
            </a:r>
          </a:p>
        </p:txBody>
      </p:sp>
    </p:spTree>
    <p:extLst>
      <p:ext uri="{BB962C8B-B14F-4D97-AF65-F5344CB8AC3E}">
        <p14:creationId xmlns:p14="http://schemas.microsoft.com/office/powerpoint/2010/main" val="1307704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2266950"/>
            <a:ext cx="8077200" cy="1600200"/>
          </a:xfrm>
        </p:spPr>
        <p:txBody>
          <a:bodyPr numCol="3"/>
          <a:lstStyle/>
          <a:p>
            <a:pPr marL="0" indent="0" algn="ctr">
              <a:buNone/>
            </a:pPr>
            <a:r>
              <a:rPr lang="en-US" b="1" dirty="0"/>
              <a:t>1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2</a:t>
            </a:r>
          </a:p>
          <a:p>
            <a:pPr marL="0" indent="0" algn="ctr">
              <a:buNone/>
            </a:pPr>
            <a:r>
              <a:rPr lang="en-US" b="1" dirty="0"/>
              <a:t>2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3</a:t>
            </a:r>
          </a:p>
          <a:p>
            <a:pPr marL="0" indent="0" algn="ctr">
              <a:buNone/>
            </a:pPr>
            <a:r>
              <a:rPr lang="en-US" b="1" dirty="0"/>
              <a:t>3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4</a:t>
            </a:r>
          </a:p>
          <a:p>
            <a:pPr marL="0" indent="0" algn="ctr">
              <a:buNone/>
            </a:pPr>
            <a:r>
              <a:rPr lang="en-US" b="1" dirty="0"/>
              <a:t>4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5</a:t>
            </a:r>
          </a:p>
          <a:p>
            <a:pPr marL="0" indent="0" algn="ctr">
              <a:buNone/>
            </a:pPr>
            <a:r>
              <a:rPr lang="en-US" b="1" dirty="0"/>
              <a:t>5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6</a:t>
            </a:r>
          </a:p>
          <a:p>
            <a:pPr marL="0" indent="0" algn="ctr">
              <a:buNone/>
            </a:pPr>
            <a:r>
              <a:rPr lang="en-US" b="1" dirty="0"/>
              <a:t>6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7</a:t>
            </a:r>
          </a:p>
          <a:p>
            <a:pPr marL="0" indent="0" algn="ctr">
              <a:buNone/>
            </a:pPr>
            <a:r>
              <a:rPr lang="en-US" b="1" dirty="0"/>
              <a:t>7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8</a:t>
            </a:r>
          </a:p>
          <a:p>
            <a:pPr marL="0" indent="0" algn="ctr">
              <a:buNone/>
            </a:pPr>
            <a:r>
              <a:rPr lang="en-US" b="1" dirty="0"/>
              <a:t>8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9</a:t>
            </a:r>
          </a:p>
          <a:p>
            <a:pPr marL="0" indent="0" algn="ctr">
              <a:buNone/>
            </a:pPr>
            <a:r>
              <a:rPr lang="en-US" b="1" dirty="0"/>
              <a:t>9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1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809750"/>
            <a:ext cx="3133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Choose one tester: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4248150"/>
            <a:ext cx="25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Test until </a:t>
            </a:r>
            <a:r>
              <a:rPr lang="en-US" i="1">
                <a:solidFill>
                  <a:srgbClr val="000000"/>
                </a:solidFill>
              </a:rPr>
              <a:t>5</a:t>
            </a:r>
            <a:r>
              <a:rPr lang="en-US" i="1" smtClean="0">
                <a:solidFill>
                  <a:srgbClr val="000000"/>
                </a:solidFill>
              </a:rPr>
              <a:t>:50</a:t>
            </a:r>
            <a:endParaRPr 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52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How’d we do?</a:t>
            </a:r>
          </a:p>
        </p:txBody>
      </p:sp>
    </p:spTree>
    <p:extLst>
      <p:ext uri="{BB962C8B-B14F-4D97-AF65-F5344CB8AC3E}">
        <p14:creationId xmlns:p14="http://schemas.microsoft.com/office/powerpoint/2010/main" val="205669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System?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Is a rule a system?</a:t>
            </a:r>
          </a:p>
          <a:p>
            <a:r>
              <a:rPr lang="en-US" dirty="0"/>
              <a:t>Is a game a system? </a:t>
            </a:r>
          </a:p>
        </p:txBody>
      </p:sp>
    </p:spTree>
    <p:extLst>
      <p:ext uri="{BB962C8B-B14F-4D97-AF65-F5344CB8AC3E}">
        <p14:creationId xmlns:p14="http://schemas.microsoft.com/office/powerpoint/2010/main" val="16150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Topologies: Parallel, Series, Networks</a:t>
            </a:r>
          </a:p>
          <a:p>
            <a:r>
              <a:rPr lang="en-US" dirty="0"/>
              <a:t>Linkages: Resources, States, Events</a:t>
            </a:r>
          </a:p>
          <a:p>
            <a:r>
              <a:rPr lang="en-US" dirty="0"/>
              <a:t>Tight Coupling vs. Shared </a:t>
            </a:r>
            <a:r>
              <a:rPr lang="en-US" dirty="0" smtClean="0"/>
              <a:t>Channel</a:t>
            </a:r>
          </a:p>
          <a:p>
            <a:endParaRPr lang="en-US" dirty="0"/>
          </a:p>
          <a:p>
            <a:pPr marL="68580" indent="0">
              <a:buNone/>
            </a:pPr>
            <a:r>
              <a:rPr lang="en-US" dirty="0" smtClean="0"/>
              <a:t>mahk@8kindsoffun.com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6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66950"/>
            <a:ext cx="8077200" cy="781050"/>
          </a:xfrm>
        </p:spPr>
        <p:txBody>
          <a:bodyPr/>
          <a:lstStyle/>
          <a:p>
            <a:pPr algn="ctr"/>
            <a:r>
              <a:rPr lang="en-US" i="1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134245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Some Math!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029200" y="1504950"/>
            <a:ext cx="3581400" cy="3276600"/>
          </a:xfrm>
        </p:spPr>
        <p:txBody>
          <a:bodyPr/>
          <a:lstStyle/>
          <a:p>
            <a:pPr>
              <a:buNone/>
            </a:pPr>
            <a:r>
              <a:rPr lang="en-US" dirty="0"/>
              <a:t>Problem 2:</a:t>
            </a:r>
          </a:p>
          <a:p>
            <a:r>
              <a:rPr lang="en-US" sz="2400" dirty="0"/>
              <a:t>Alice can paint a fence in 3 hours</a:t>
            </a:r>
          </a:p>
          <a:p>
            <a:r>
              <a:rPr lang="en-US" sz="2400" dirty="0"/>
              <a:t>Bob can do it in 6 hours.</a:t>
            </a:r>
            <a:br>
              <a:rPr lang="en-US" sz="2400" dirty="0"/>
            </a:br>
            <a:endParaRPr lang="en-US" sz="2400" dirty="0"/>
          </a:p>
          <a:p>
            <a:pPr>
              <a:buNone/>
            </a:pPr>
            <a:r>
              <a:rPr lang="en-US" sz="2400" i="1" dirty="0"/>
              <a:t>How long if they work together? </a:t>
            </a:r>
          </a:p>
          <a:p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33400" y="1504950"/>
            <a:ext cx="3581400" cy="3276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pitchFamily="80" charset="-128"/>
                <a:cs typeface="ヒラギノ角ゴ Pro W3" pitchFamily="80" charset="-128"/>
              </a:rPr>
              <a:t>Problem 1: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pitchFamily="80" charset="-128"/>
                <a:cs typeface="ヒラギノ角ゴ Pro W3" pitchFamily="80" charset="-128"/>
              </a:rPr>
              <a:t>Joe can prime the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pitchFamily="80" charset="-128"/>
                <a:cs typeface="ヒラギノ角ゴ Pro W3" pitchFamily="80" charset="-128"/>
              </a:rPr>
              <a:t> fence in 3 hours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pitchFamily="80" charset="-128"/>
                <a:cs typeface="ヒラギノ角ゴ Pro W3" pitchFamily="80" charset="-128"/>
              </a:rPr>
              <a:t>He can then paint it in 6 hours.</a:t>
            </a:r>
            <a:endParaRPr kumimoji="0" lang="en-US" kern="0" dirty="0">
              <a:solidFill>
                <a:srgbClr val="000000"/>
              </a:solidFill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pitchFamily="80" charset="-128"/>
                <a:cs typeface="ヒラギノ角ゴ Pro W3" pitchFamily="80" charset="-128"/>
              </a:rPr>
              <a:t>How long does the whole task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pitchFamily="80" charset="-128"/>
                <a:cs typeface="ヒラギノ角ゴ Pro W3" pitchFamily="80" charset="-128"/>
              </a:rPr>
              <a:t> take?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implicit topologies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3581400" cy="609600"/>
          </a:xfrm>
        </p:spPr>
        <p:txBody>
          <a:bodyPr/>
          <a:lstStyle/>
          <a:p>
            <a:pPr>
              <a:buNone/>
            </a:pPr>
            <a:r>
              <a:rPr lang="en-US" dirty="0"/>
              <a:t>Series:</a:t>
            </a:r>
          </a:p>
          <a:p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2000" y="1504950"/>
            <a:ext cx="3581400" cy="60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pitchFamily="80" charset="-128"/>
                <a:cs typeface="ヒラギノ角ゴ Pro W3" pitchFamily="80" charset="-128"/>
              </a:rPr>
              <a:t>Parallel: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800600" y="2114550"/>
            <a:ext cx="10668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Alice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752600" y="2876550"/>
            <a:ext cx="3810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5867400" y="2419350"/>
            <a:ext cx="4572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4800600" y="2800350"/>
            <a:ext cx="10668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Bob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85800" y="2571750"/>
            <a:ext cx="10668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Prime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133600" y="2571750"/>
            <a:ext cx="10668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Paint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324600" y="2114550"/>
            <a:ext cx="5334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Paint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5867400" y="3028950"/>
            <a:ext cx="4572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85800" y="4019550"/>
          <a:ext cx="2743200" cy="492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3" imgW="990360" imgH="177480" progId="Equation.3">
                  <p:embed/>
                </p:oleObj>
              </mc:Choice>
              <mc:Fallback>
                <p:oleObj name="Equation" r:id="rId3" imgW="99036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019550"/>
                        <a:ext cx="2743200" cy="4923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648200" y="3867150"/>
          <a:ext cx="2801938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5" imgW="1358640" imgH="393480" progId="Equation.3">
                  <p:embed/>
                </p:oleObj>
              </mc:Choice>
              <mc:Fallback>
                <p:oleObj name="Equation" r:id="rId5" imgW="135864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67150"/>
                        <a:ext cx="2801938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Resistor Circuits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3581400" cy="609600"/>
          </a:xfrm>
        </p:spPr>
        <p:txBody>
          <a:bodyPr/>
          <a:lstStyle/>
          <a:p>
            <a:pPr>
              <a:buNone/>
            </a:pPr>
            <a:r>
              <a:rPr lang="en-US" dirty="0"/>
              <a:t>Series:</a:t>
            </a:r>
          </a:p>
          <a:p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2000" y="1504950"/>
            <a:ext cx="3581400" cy="60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pitchFamily="80" charset="-128"/>
                <a:cs typeface="ヒラギノ角ゴ Pro W3" pitchFamily="80" charset="-128"/>
              </a:rPr>
              <a:t>Parallel: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85800" y="4019550"/>
          <a:ext cx="20732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3" imgW="749160" imgH="215640" progId="Equation.3">
                  <p:embed/>
                </p:oleObj>
              </mc:Choice>
              <mc:Fallback>
                <p:oleObj name="Equation" r:id="rId3" imgW="74916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019550"/>
                        <a:ext cx="207327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4" descr="C:\Users\MAHK\AppData\Local\Microsoft\Windows\Temporary Internet Files\Content.IE5\KCPBE50C\resistor-drawing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1600200" y="2114550"/>
            <a:ext cx="1219200" cy="1219200"/>
          </a:xfrm>
          <a:prstGeom prst="rect">
            <a:avLst/>
          </a:prstGeom>
          <a:noFill/>
        </p:spPr>
      </p:pic>
      <p:pic>
        <p:nvPicPr>
          <p:cNvPr id="23" name="Picture 4" descr="C:\Users\MAHK\AppData\Local\Microsoft\Windows\Temporary Internet Files\Content.IE5\KCPBE50C\resistor-drawing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33400" y="2114550"/>
            <a:ext cx="1219200" cy="1219200"/>
          </a:xfrm>
          <a:prstGeom prst="rect">
            <a:avLst/>
          </a:prstGeom>
          <a:noFill/>
        </p:spPr>
      </p:pic>
      <p:pic>
        <p:nvPicPr>
          <p:cNvPr id="24" name="Picture 4" descr="C:\Users\MAHK\AppData\Local\Microsoft\Windows\Temporary Internet Files\Content.IE5\KCPBE50C\resistor-drawing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105400" y="2343150"/>
            <a:ext cx="1219200" cy="1219200"/>
          </a:xfrm>
          <a:prstGeom prst="rect">
            <a:avLst/>
          </a:prstGeom>
          <a:noFill/>
        </p:spPr>
      </p:pic>
      <p:pic>
        <p:nvPicPr>
          <p:cNvPr id="25" name="Picture 4" descr="C:\Users\MAHK\AppData\Local\Microsoft\Windows\Temporary Internet Files\Content.IE5\KCPBE50C\resistor-drawing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105400" y="1962150"/>
            <a:ext cx="1219200" cy="1219200"/>
          </a:xfrm>
          <a:prstGeom prst="rect">
            <a:avLst/>
          </a:prstGeom>
          <a:noFill/>
        </p:spPr>
      </p:pic>
      <p:cxnSp>
        <p:nvCxnSpPr>
          <p:cNvPr id="27" name="Straight Connector 26"/>
          <p:cNvCxnSpPr/>
          <p:nvPr/>
        </p:nvCxnSpPr>
        <p:spPr bwMode="auto">
          <a:xfrm>
            <a:off x="5181600" y="2571750"/>
            <a:ext cx="0" cy="38100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6248400" y="2571750"/>
            <a:ext cx="0" cy="38100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 flipH="1">
            <a:off x="4953000" y="2776497"/>
            <a:ext cx="228600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 flipH="1">
            <a:off x="6248400" y="2776497"/>
            <a:ext cx="228600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914400" y="2876550"/>
            <a:ext cx="52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981200" y="2876550"/>
            <a:ext cx="52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486400" y="2038350"/>
            <a:ext cx="52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486400" y="3028950"/>
            <a:ext cx="52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4800600" y="3714750"/>
          <a:ext cx="1938337" cy="1037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quation" r:id="rId6" imgW="838080" imgH="431640" progId="Equation.3">
                  <p:embed/>
                </p:oleObj>
              </mc:Choice>
              <mc:Fallback>
                <p:oleObj name="Equation" r:id="rId6" imgW="83808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714750"/>
                        <a:ext cx="1938337" cy="1037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3276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We can infer some dynamics from network topology.</a:t>
            </a:r>
          </a:p>
          <a:p>
            <a:r>
              <a:rPr lang="en-US" sz="2400" dirty="0"/>
              <a:t>Parallel:</a:t>
            </a:r>
          </a:p>
          <a:p>
            <a:pPr lvl="1"/>
            <a:r>
              <a:rPr lang="en-US" sz="2000" dirty="0"/>
              <a:t>Least Resistance</a:t>
            </a:r>
          </a:p>
          <a:p>
            <a:pPr lvl="1"/>
            <a:r>
              <a:rPr lang="en-US" sz="2000" dirty="0"/>
              <a:t>Safety Valve</a:t>
            </a:r>
          </a:p>
          <a:p>
            <a:r>
              <a:rPr lang="en-US" sz="2400" dirty="0"/>
              <a:t>Series:</a:t>
            </a:r>
          </a:p>
          <a:p>
            <a:pPr lvl="1"/>
            <a:r>
              <a:rPr lang="en-US" sz="2000" dirty="0"/>
              <a:t>Bottleneck / Weakest Link</a:t>
            </a:r>
          </a:p>
          <a:p>
            <a:pPr lvl="1"/>
            <a:r>
              <a:rPr lang="en-US" sz="2000" dirty="0"/>
              <a:t>Increased latency</a:t>
            </a:r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17644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Systems Interact via Channels</a:t>
            </a:r>
          </a:p>
          <a:p>
            <a:pPr lvl="1"/>
            <a:r>
              <a:rPr lang="en-US" dirty="0" err="1"/>
              <a:t>Stateful</a:t>
            </a:r>
            <a:endParaRPr lang="en-US" dirty="0"/>
          </a:p>
          <a:p>
            <a:pPr lvl="1"/>
            <a:r>
              <a:rPr lang="en-US" dirty="0"/>
              <a:t>Eventful</a:t>
            </a:r>
          </a:p>
          <a:p>
            <a:r>
              <a:rPr lang="en-US" dirty="0"/>
              <a:t>Engineering offers us models of these topologies. </a:t>
            </a:r>
          </a:p>
        </p:txBody>
      </p:sp>
    </p:spTree>
    <p:extLst>
      <p:ext uri="{BB962C8B-B14F-4D97-AF65-F5344CB8AC3E}">
        <p14:creationId xmlns:p14="http://schemas.microsoft.com/office/powerpoint/2010/main" val="4262823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Wrap-</a:t>
            </a:r>
            <a:r>
              <a:rPr lang="en-US"/>
              <a:t>up in 236</a:t>
            </a:r>
          </a:p>
        </p:txBody>
      </p:sp>
    </p:spTree>
    <p:extLst>
      <p:ext uri="{BB962C8B-B14F-4D97-AF65-F5344CB8AC3E}">
        <p14:creationId xmlns:p14="http://schemas.microsoft.com/office/powerpoint/2010/main" val="1418963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Channels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The connections between systems</a:t>
            </a:r>
          </a:p>
          <a:p>
            <a:r>
              <a:rPr lang="en-US" dirty="0"/>
              <a:t>Two kinds: </a:t>
            </a:r>
            <a:endParaRPr lang="en-US" i="1" dirty="0"/>
          </a:p>
          <a:p>
            <a:pPr lvl="1"/>
            <a:r>
              <a:rPr lang="en-US" dirty="0" err="1"/>
              <a:t>Stateful</a:t>
            </a:r>
            <a:r>
              <a:rPr lang="en-US" dirty="0"/>
              <a:t> (e.g. resources)</a:t>
            </a:r>
          </a:p>
          <a:p>
            <a:pPr lvl="1"/>
            <a:r>
              <a:rPr lang="en-US" dirty="0"/>
              <a:t>Eventful (e.g. noises)</a:t>
            </a:r>
          </a:p>
          <a:p>
            <a:r>
              <a:rPr lang="en-US" dirty="0"/>
              <a:t>Often have fictional meaning.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 Machine Model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16200000">
            <a:off x="4457700" y="2247900"/>
            <a:ext cx="1219200" cy="1447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43400" y="2743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Logic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86000" y="2209800"/>
            <a:ext cx="3962400" cy="2133600"/>
          </a:xfrm>
          <a:prstGeom prst="rect">
            <a:avLst/>
          </a:prstGeom>
          <a:noFill/>
          <a:ln w="9525">
            <a:solidFill>
              <a:schemeClr val="bg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343400" y="32004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343400" y="26670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9" name="AutoShape 9"/>
          <p:cNvCxnSpPr>
            <a:cxnSpLocks noChangeShapeType="1"/>
            <a:stCxn id="20" idx="3"/>
            <a:endCxn id="7" idx="1"/>
          </p:cNvCxnSpPr>
          <p:nvPr/>
        </p:nvCxnSpPr>
        <p:spPr bwMode="auto">
          <a:xfrm>
            <a:off x="3810000" y="3276600"/>
            <a:ext cx="533400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638800" y="27432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2" name="AutoShape 12"/>
          <p:cNvCxnSpPr>
            <a:cxnSpLocks noChangeShapeType="1"/>
            <a:stCxn id="10" idx="3"/>
            <a:endCxn id="19" idx="3"/>
          </p:cNvCxnSpPr>
          <p:nvPr/>
        </p:nvCxnSpPr>
        <p:spPr bwMode="auto">
          <a:xfrm flipH="1">
            <a:off x="3810000" y="3124200"/>
            <a:ext cx="1981200" cy="655638"/>
          </a:xfrm>
          <a:prstGeom prst="bentConnector3">
            <a:avLst>
              <a:gd name="adj1" fmla="val -11537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838200" y="25146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477000" y="25908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Output</a:t>
            </a:r>
          </a:p>
        </p:txBody>
      </p:sp>
      <p:cxnSp>
        <p:nvCxnSpPr>
          <p:cNvPr id="15" name="AutoShape 15"/>
          <p:cNvCxnSpPr>
            <a:cxnSpLocks noChangeShapeType="1"/>
            <a:stCxn id="13" idx="3"/>
            <a:endCxn id="8" idx="1"/>
          </p:cNvCxnSpPr>
          <p:nvPr/>
        </p:nvCxnSpPr>
        <p:spPr bwMode="auto">
          <a:xfrm flipV="1">
            <a:off x="2057400" y="2743200"/>
            <a:ext cx="2286000" cy="1588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6"/>
          <p:cNvCxnSpPr>
            <a:cxnSpLocks noChangeShapeType="1"/>
            <a:stCxn id="11" idx="3"/>
            <a:endCxn id="14" idx="1"/>
          </p:cNvCxnSpPr>
          <p:nvPr/>
        </p:nvCxnSpPr>
        <p:spPr bwMode="auto">
          <a:xfrm>
            <a:off x="5791200" y="2819400"/>
            <a:ext cx="685800" cy="1588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514600" y="3048000"/>
            <a:ext cx="1295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514600" y="323056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State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3657600" y="3687763"/>
            <a:ext cx="1524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3657600" y="32004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643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Create some game systems.</a:t>
            </a:r>
          </a:p>
          <a:p>
            <a:r>
              <a:rPr lang="en-US" dirty="0"/>
              <a:t>Link them together. </a:t>
            </a:r>
          </a:p>
          <a:p>
            <a:r>
              <a:rPr lang="en-US" dirty="0"/>
              <a:t>Observe the resulting dynamics.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This is experimental.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Create a simple game system.  </a:t>
            </a:r>
          </a:p>
          <a:p>
            <a:r>
              <a:rPr lang="en-US" dirty="0"/>
              <a:t>Each table has an assignment sheet: </a:t>
            </a:r>
          </a:p>
          <a:p>
            <a:pPr lvl="1"/>
            <a:r>
              <a:rPr lang="en-US" dirty="0"/>
              <a:t>Materials</a:t>
            </a:r>
          </a:p>
          <a:p>
            <a:pPr lvl="1"/>
            <a:r>
              <a:rPr lang="en-US" dirty="0"/>
              <a:t>Start/End conditions</a:t>
            </a:r>
          </a:p>
          <a:p>
            <a:pPr lvl="1"/>
            <a:r>
              <a:rPr lang="en-US" dirty="0"/>
              <a:t>Constraints</a:t>
            </a:r>
          </a:p>
          <a:p>
            <a:pPr marL="57150" indent="0">
              <a:buNone/>
            </a:pPr>
            <a:r>
              <a:rPr lang="en-US" i="1" dirty="0"/>
              <a:t>Due at 3:50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down your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Fit on an index card</a:t>
            </a:r>
          </a:p>
          <a:p>
            <a:r>
              <a:rPr lang="en-US" dirty="0"/>
              <a:t>Be ready to teach in 5 minutes (3:55)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Two Ambassadors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2266950"/>
            <a:ext cx="8077200" cy="1600200"/>
          </a:xfrm>
        </p:spPr>
        <p:txBody>
          <a:bodyPr numCol="3"/>
          <a:lstStyle/>
          <a:p>
            <a:pPr marL="0" indent="0" algn="ctr">
              <a:buNone/>
            </a:pPr>
            <a:r>
              <a:rPr lang="en-US" b="1" dirty="0"/>
              <a:t>1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2</a:t>
            </a:r>
          </a:p>
          <a:p>
            <a:pPr marL="0" indent="0" algn="ctr">
              <a:buNone/>
            </a:pPr>
            <a:r>
              <a:rPr lang="en-US" b="1" dirty="0"/>
              <a:t>2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3</a:t>
            </a:r>
          </a:p>
          <a:p>
            <a:pPr marL="0" indent="0" algn="ctr">
              <a:buNone/>
            </a:pPr>
            <a:r>
              <a:rPr lang="en-US" b="1" dirty="0"/>
              <a:t>3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1</a:t>
            </a:r>
          </a:p>
          <a:p>
            <a:pPr marL="0" indent="0" algn="ctr">
              <a:buNone/>
            </a:pPr>
            <a:r>
              <a:rPr lang="en-US" b="1" dirty="0"/>
              <a:t>4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5</a:t>
            </a:r>
          </a:p>
          <a:p>
            <a:pPr marL="0" indent="0" algn="ctr">
              <a:buNone/>
            </a:pPr>
            <a:r>
              <a:rPr lang="en-US" b="1" dirty="0"/>
              <a:t>5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6</a:t>
            </a:r>
          </a:p>
          <a:p>
            <a:pPr marL="0" indent="0" algn="ctr">
              <a:buNone/>
            </a:pPr>
            <a:r>
              <a:rPr lang="en-US" b="1" dirty="0"/>
              <a:t>6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4</a:t>
            </a:r>
          </a:p>
          <a:p>
            <a:pPr marL="0" indent="0" algn="ctr">
              <a:buNone/>
            </a:pPr>
            <a:r>
              <a:rPr lang="en-US" b="1" dirty="0"/>
              <a:t>7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8</a:t>
            </a:r>
          </a:p>
          <a:p>
            <a:pPr marL="0" indent="0" algn="ctr">
              <a:buNone/>
            </a:pPr>
            <a:r>
              <a:rPr lang="en-US" b="1" dirty="0"/>
              <a:t>8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9</a:t>
            </a:r>
          </a:p>
          <a:p>
            <a:pPr marL="0" indent="0" algn="ctr">
              <a:buNone/>
            </a:pPr>
            <a:r>
              <a:rPr lang="en-US" b="1" dirty="0"/>
              <a:t>9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7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809750"/>
            <a:ext cx="3832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Move by Table Number:</a:t>
            </a:r>
          </a:p>
        </p:txBody>
      </p:sp>
    </p:spTree>
    <p:extLst>
      <p:ext uri="{BB962C8B-B14F-4D97-AF65-F5344CB8AC3E}">
        <p14:creationId xmlns:p14="http://schemas.microsoft.com/office/powerpoint/2010/main" val="2408243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the Two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Connect them any way you like</a:t>
            </a:r>
          </a:p>
          <a:p>
            <a:r>
              <a:rPr lang="en-US" dirty="0"/>
              <a:t>Don’t worry about original constraints. </a:t>
            </a:r>
          </a:p>
          <a:p>
            <a:r>
              <a:rPr lang="en-US" dirty="0"/>
              <a:t>Play the new game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4248150"/>
            <a:ext cx="2616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i="1" dirty="0">
                <a:solidFill>
                  <a:srgbClr val="000000"/>
                </a:solidFill>
              </a:rPr>
              <a:t>Work until 4:15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62"/>
</p:tagLst>
</file>

<file path=ppt/theme/theme1.xml><?xml version="1.0" encoding="utf-8"?>
<a:theme xmlns:a="http://schemas.openxmlformats.org/drawingml/2006/main" name="GDC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commending A Strateg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4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45" charset="0"/>
          </a:defRPr>
        </a:defPPr>
      </a:lstStyle>
    </a:lnDef>
  </a:objectDefaults>
  <a:extraClrSchemeLst>
    <a:extraClrScheme>
      <a:clrScheme name="Recommending A Strategy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GDC2017.potx" id="{9BEF3C6E-9467-4111-B142-5DE27D0C2FB7}" vid="{C13F9289-902B-4907-9F80-8DA45F301BD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GDC2017</Template>
  <TotalTime>28701</TotalTime>
  <Words>678</Words>
  <Application>Microsoft Macintosh PowerPoint</Application>
  <PresentationFormat>On-screen Show (16:9)</PresentationFormat>
  <Paragraphs>205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GDC14</vt:lpstr>
      <vt:lpstr>Equation</vt:lpstr>
      <vt:lpstr>Game of Games  Marc LeBlanc  </vt:lpstr>
      <vt:lpstr>Topic: Linked Game Systems</vt:lpstr>
      <vt:lpstr>What’s a System? </vt:lpstr>
      <vt:lpstr>The State Machine Model</vt:lpstr>
      <vt:lpstr>Exercise:</vt:lpstr>
      <vt:lpstr>Your assignment</vt:lpstr>
      <vt:lpstr>Write down your rules</vt:lpstr>
      <vt:lpstr>Choose Two Ambassadors</vt:lpstr>
      <vt:lpstr>Merge the Two Systems</vt:lpstr>
      <vt:lpstr>Questions</vt:lpstr>
      <vt:lpstr>Parallel vs. Series</vt:lpstr>
      <vt:lpstr>Dynamics of Parallel Systems</vt:lpstr>
      <vt:lpstr>Parallel Systems: Win Conditions</vt:lpstr>
      <vt:lpstr>Dynamics of Serial Systems</vt:lpstr>
      <vt:lpstr>Serial Systems: Resource Chains</vt:lpstr>
      <vt:lpstr>Linearizing a Loop</vt:lpstr>
      <vt:lpstr>Linearizing a Loop</vt:lpstr>
      <vt:lpstr>Phase II! </vt:lpstr>
      <vt:lpstr>Now you have 4 systems</vt:lpstr>
      <vt:lpstr>Discussion</vt:lpstr>
      <vt:lpstr>Resource Interactions</vt:lpstr>
      <vt:lpstr>“Measurement” Interactions</vt:lpstr>
      <vt:lpstr>Eventful Interactions</vt:lpstr>
      <vt:lpstr>Tight Coupling vs. Shared Channel</vt:lpstr>
      <vt:lpstr>Phase III! </vt:lpstr>
      <vt:lpstr>Merge again</vt:lpstr>
      <vt:lpstr>Beta Test in 5 minutes</vt:lpstr>
      <vt:lpstr>Beta Test</vt:lpstr>
      <vt:lpstr>Discussion</vt:lpstr>
      <vt:lpstr>Review</vt:lpstr>
      <vt:lpstr>Fin</vt:lpstr>
      <vt:lpstr>Let’s Do Some Math!</vt:lpstr>
      <vt:lpstr>Different implicit topologies</vt:lpstr>
      <vt:lpstr>Like Resistor Circuits</vt:lpstr>
      <vt:lpstr>Conclusion (1/2)</vt:lpstr>
      <vt:lpstr>Conclusion (2/2)</vt:lpstr>
      <vt:lpstr>Fin!</vt:lpstr>
      <vt:lpstr>Interaction Channels</vt:lpstr>
    </vt:vector>
  </TitlesOfParts>
  <Company>CMP Media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GDC 2005</dc:title>
  <dc:creator>Jamil Moledina</dc:creator>
  <cp:lastModifiedBy>Marc LeBlanc</cp:lastModifiedBy>
  <cp:revision>249</cp:revision>
  <cp:lastPrinted>1904-01-01T00:00:00Z</cp:lastPrinted>
  <dcterms:created xsi:type="dcterms:W3CDTF">2011-01-18T22:56:43Z</dcterms:created>
  <dcterms:modified xsi:type="dcterms:W3CDTF">2017-02-28T02:53:11Z</dcterms:modified>
</cp:coreProperties>
</file>