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3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1" r:id="rId25"/>
    <p:sldId id="288" r:id="rId26"/>
    <p:sldId id="280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3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09" r:id="rId58"/>
  </p:sldIdLst>
  <p:sldSz cx="12188825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371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742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114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487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6856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56228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65599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74971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17D4B"/>
    <a:srgbClr val="285688"/>
    <a:srgbClr val="C0C0C0"/>
    <a:srgbClr val="B2B2B2"/>
    <a:srgbClr val="0099CC"/>
    <a:srgbClr val="33CCCC"/>
    <a:srgbClr val="FF6600"/>
    <a:srgbClr val="60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4" autoAdjust="0"/>
    <p:restoredTop sz="82564" autoAdjust="0"/>
  </p:normalViewPr>
  <p:slideViewPr>
    <p:cSldViewPr snapToGrid="0" snapToObjects="1">
      <p:cViewPr>
        <p:scale>
          <a:sx n="80" d="100"/>
          <a:sy n="80" d="100"/>
        </p:scale>
        <p:origin x="-1792" y="-4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926"/>
    </p:cViewPr>
  </p:sorterViewPr>
  <p:notesViewPr>
    <p:cSldViewPr snapToGrid="0" snapToObjects="1">
      <p:cViewPr varScale="1">
        <p:scale>
          <a:sx n="112" d="100"/>
          <a:sy n="112" d="100"/>
        </p:scale>
        <p:origin x="1782" y="108"/>
      </p:cViewPr>
      <p:guideLst>
        <p:guide orient="horz" pos="2208"/>
        <p:guide pos="29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27B135-4060-4BBA-A428-0A80E2F7BF1F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51267F-95D4-417D-9635-A0C101355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5463"/>
            <a:ext cx="4670425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E47231-13CF-4769-AA48-3A0AAE099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37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74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11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4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6856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228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599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971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2EC36-4BDE-479D-B70C-618B5E6908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6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6CBA-87B6-41C7-9A3D-C634A96D0FD1}" type="slidenum">
              <a:rPr lang="en-US"/>
              <a:pPr/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73CEF-B927-4530-A53D-68A892AD0808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1B1B3-31A5-4448-8767-E0C2BBEE4F5E}" type="slidenum">
              <a:rPr lang="en-US"/>
              <a:pPr/>
              <a:t>13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B650A-B302-4AB7-B3AA-EB838FCD318F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2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60A3-3E3A-4362-BFE6-AB66BC1CD0BD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7481-8345-4774-A342-ACFA86830BF9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Warcraft</a:t>
            </a:r>
            <a:r>
              <a:rPr lang="en-US" baseline="0" dirty="0"/>
              <a:t> </a:t>
            </a:r>
            <a:r>
              <a:rPr lang="en-US" dirty="0"/>
              <a:t>card game</a:t>
            </a:r>
          </a:p>
          <a:p>
            <a:r>
              <a:rPr lang="en-US" dirty="0"/>
              <a:t>Headhunter </a:t>
            </a:r>
            <a:r>
              <a:rPr lang="en-US" baseline="0" dirty="0"/>
              <a:t>example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6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4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Diablo card game</a:t>
            </a:r>
          </a:p>
          <a:p>
            <a:r>
              <a:rPr lang="en-US"/>
              <a:t>Kill monsters, get treasure, buy better stuff, kill bigger monsters, get bigger treasures…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0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F9195-BE56-413F-9CCA-81A34F44FB3C}" type="slidenum">
              <a:rPr lang="en-US"/>
              <a:pPr/>
              <a:t>21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4573-09DB-42E2-B8AC-D63B22689804}" type="slidenum">
              <a:rPr lang="en-US"/>
              <a:pPr/>
              <a:t>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0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05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79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27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08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0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30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84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71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14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1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8FD973-B8C5-480D-87F0-C472F1F329CB}" type="slidenum">
              <a:rPr lang="en-US" sz="1200">
                <a:latin typeface="Times New Roman" pitchFamily="18" charset="0"/>
              </a:rPr>
              <a:pPr algn="r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E448F-B49F-404A-9D8C-82ABD6B00671}" type="slidenum">
              <a:rPr lang="en-US"/>
              <a:pPr/>
              <a:t>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2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9EADB0-53DD-4A1B-AAAB-84778E8C9686}" type="slidenum">
              <a:rPr lang="en-US" sz="1200">
                <a:latin typeface="Times New Roman" pitchFamily="18" charset="0"/>
              </a:rPr>
              <a:pPr algn="r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8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D6E2D1-16CE-4555-BD96-0ACB7433AB5E}" type="slidenum">
              <a:rPr lang="en-US" sz="1200">
                <a:latin typeface="Times New Roman" pitchFamily="18" charset="0"/>
              </a:rPr>
              <a:pPr algn="r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60E572-B4B2-4A4A-A903-7076BD5771BF}" type="slidenum">
              <a:rPr lang="en-US" sz="1200">
                <a:latin typeface="Times New Roman" pitchFamily="18" charset="0"/>
              </a:rPr>
              <a:pPr algn="r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68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CCC39B-FA7A-433D-9652-C4A8A6F175D3}" type="slidenum">
              <a:rPr lang="en-US" sz="1200">
                <a:latin typeface="Times New Roman" pitchFamily="18" charset="0"/>
              </a:rPr>
              <a:pPr algn="r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27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ACD54-AF63-418C-AEB5-0336AECABD18}" type="slidenum">
              <a:rPr lang="en-US" sz="1200">
                <a:latin typeface="Times New Roman" pitchFamily="18" charset="0"/>
              </a:rPr>
              <a:pPr algn="r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0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8432FD-A888-4FF1-97B9-91D4862A32BC}" type="slidenum">
              <a:rPr lang="en-US" sz="1200">
                <a:latin typeface="Times New Roman" pitchFamily="18" charset="0"/>
              </a:rPr>
              <a:pPr algn="r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7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BB44DD-5CB6-4817-980E-936249522800}" type="slidenum">
              <a:rPr lang="en-US" sz="1200">
                <a:latin typeface="Times New Roman" pitchFamily="18" charset="0"/>
              </a:rPr>
              <a:pPr algn="r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0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3FD373-8D9A-4C90-930B-FF05D7569A18}" type="slidenum">
              <a:rPr lang="en-US" sz="1200">
                <a:latin typeface="Times New Roman" pitchFamily="18" charset="0"/>
              </a:rPr>
              <a:pPr algn="r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50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0495A3-88C7-4098-BAE3-4990D769C2DE}" type="slidenum">
              <a:rPr lang="en-US" sz="1200">
                <a:latin typeface="Times New Roman" pitchFamily="18" charset="0"/>
              </a:rPr>
              <a:pPr algn="r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96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C692A-643D-4642-9EB9-A74725C3F407}" type="slidenum">
              <a:rPr lang="en-US" sz="1200">
                <a:latin typeface="Times New Roman" pitchFamily="18" charset="0"/>
              </a:rPr>
              <a:pPr algn="r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3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1AD04-1B20-486E-885F-787351F407AB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6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19C45A-E625-40BB-907B-8E935CF29EC7}" type="slidenum">
              <a:rPr lang="en-US" sz="1200">
                <a:latin typeface="Times New Roman" pitchFamily="18" charset="0"/>
              </a:rPr>
              <a:pPr algn="r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97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59ABA8-8C30-47F8-80FD-D98B2A59F2D9}" type="slidenum">
              <a:rPr lang="en-US" sz="1200">
                <a:latin typeface="Times New Roman" pitchFamily="18" charset="0"/>
              </a:rPr>
              <a:pPr algn="r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530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532590-B1B8-42E5-ABC4-6482ED4B83E3}" type="slidenum">
              <a:rPr lang="en-US" sz="1200">
                <a:latin typeface="Times New Roman" pitchFamily="18" charset="0"/>
              </a:rPr>
              <a:pPr algn="r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3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12AFC1-D84C-4A7B-B655-39222F277E1C}" type="slidenum">
              <a:rPr lang="en-US" sz="1200">
                <a:latin typeface="Times New Roman" pitchFamily="18" charset="0"/>
              </a:rPr>
              <a:pPr algn="r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sz="2400">
              <a:latin typeface="Times New Roman" pitchFamily="18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7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C32B-16EB-42E2-9EBB-7C307F5E1F61}" type="slidenum">
              <a:rPr lang="en-US"/>
              <a:pPr/>
              <a:t>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BF05F-9F4B-4751-82A7-ED37B409DB18}" type="slidenum">
              <a:rPr lang="en-US"/>
              <a:pPr/>
              <a:t>6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2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3B2D-B380-46F1-B82A-43C5C4644C5C}" type="slidenum">
              <a:rPr lang="en-US"/>
              <a:pPr/>
              <a:t>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D9BB-9B75-4988-AD10-C62A522F6AFA}" type="slidenum">
              <a:rPr lang="en-US"/>
              <a:pPr/>
              <a:t>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3E89E-8E72-4E2E-A54C-24481ACBC6C5}" type="slidenum">
              <a:rPr lang="en-US"/>
              <a:pPr/>
              <a:t>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9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1092200"/>
            <a:ext cx="10766795" cy="14478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6183"/>
          </a:xfrm>
          <a:prstGeom prst="rect">
            <a:avLst/>
          </a:prstGeo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70182B-03B0-4780-AC91-81D2F9D7C86C}" type="datetimeFigureOut">
              <a:rPr lang="en-US"/>
              <a:pPr>
                <a:defRPr/>
              </a:pPr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6183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>
                <a:solidFill>
                  <a:srgbClr val="000000"/>
                </a:solidFill>
                <a:latin typeface="Verdana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6183"/>
          </a:xfrm>
          <a:prstGeom prst="rect">
            <a:avLst/>
          </a:prstGeo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5DA9FD-738F-48B0-B4E9-466A6DEE1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889000"/>
            <a:ext cx="10766795" cy="1041400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015" y="2006600"/>
            <a:ext cx="10766795" cy="3657600"/>
          </a:xfrm>
          <a:prstGeom prst="rect">
            <a:avLst/>
          </a:prstGeom>
        </p:spPr>
        <p:txBody>
          <a:bodyPr lIns="121899" tIns="60949" rIns="121899" bIns="60949"/>
          <a:lstStyle>
            <a:lvl1pPr indent="-365696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-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089" y="200301"/>
            <a:ext cx="6677794" cy="465073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50353" y="5155750"/>
            <a:ext cx="5688118" cy="101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457086" indent="-457086" algn="ctr" defTabSz="1218895">
              <a:lnSpc>
                <a:spcPct val="80000"/>
              </a:lnSpc>
              <a:spcBef>
                <a:spcPct val="20000"/>
              </a:spcBef>
              <a:buClr>
                <a:srgbClr val="606FAE"/>
              </a:buClr>
              <a:defRPr/>
            </a:pPr>
            <a:r>
              <a:rPr lang="en-US" sz="3732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Stone Librande</a:t>
            </a:r>
          </a:p>
          <a:p>
            <a:pPr marL="457086" indent="-457086" algn="ctr" defTabSz="1218895">
              <a:lnSpc>
                <a:spcPct val="80000"/>
              </a:lnSpc>
              <a:spcBef>
                <a:spcPct val="20000"/>
              </a:spcBef>
              <a:buClr>
                <a:srgbClr val="606FAE"/>
              </a:buClr>
              <a:defRPr/>
            </a:pPr>
            <a:r>
              <a:rPr lang="en-US" sz="23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Lead Designer, Riot Games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42485" y="1295956"/>
            <a:ext cx="6805427" cy="284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53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Paper Simulations</a:t>
            </a:r>
            <a:br>
              <a:rPr lang="en-US" sz="53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57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of</a:t>
            </a:r>
            <a:r>
              <a:rPr lang="en-US" sz="53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sz="53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5332" b="1" dirty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Digital Games</a:t>
            </a:r>
            <a:endParaRPr lang="en-US" sz="5332" b="1" kern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0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893"/>
            <a:ext cx="12188825" cy="68562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ctr" anchorCtr="0" compatLnSpc="1">
            <a:prstTxWarp prst="textNoShape">
              <a:avLst/>
            </a:prstTxWarp>
          </a:bodyPr>
          <a:lstStyle/>
          <a:p>
            <a:pPr algn="ctr" defTabSz="1218895"/>
            <a:endParaRPr lang="en-US" sz="4266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84953"/>
      </p:ext>
    </p:extLst>
  </p:cSld>
  <p:clrMapOvr>
    <a:masterClrMapping/>
  </p:clrMapOvr>
  <p:transition xmlns:p14="http://schemas.microsoft.com/office/powerpoint/2010/main" spd="slow" advClick="0" advTm="1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Simulation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0613" y="1971675"/>
            <a:ext cx="8558212" cy="41243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2399"/>
              </a:spcBef>
            </a:pPr>
            <a:r>
              <a:rPr lang="en-US" sz="3732" dirty="0"/>
              <a:t>Simulate a video game using only pencils, index cards and dice.</a:t>
            </a:r>
          </a:p>
          <a:p>
            <a:pPr>
              <a:spcBef>
                <a:spcPts val="2399"/>
              </a:spcBef>
            </a:pPr>
            <a:r>
              <a:rPr lang="en-US" sz="3732" dirty="0"/>
              <a:t>Use it as a tool to help understand the game’s fundamental design principles.</a:t>
            </a:r>
          </a:p>
          <a:p>
            <a:pPr>
              <a:spcBef>
                <a:spcPts val="2399"/>
              </a:spcBef>
            </a:pPr>
            <a:r>
              <a:rPr lang="en-US" sz="3732" dirty="0"/>
              <a:t>Don’t sweat the details.</a:t>
            </a:r>
          </a:p>
        </p:txBody>
      </p:sp>
    </p:spTree>
    <p:extLst>
      <p:ext uri="{BB962C8B-B14F-4D97-AF65-F5344CB8AC3E}">
        <p14:creationId xmlns:p14="http://schemas.microsoft.com/office/powerpoint/2010/main" val="218601023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539338" y="1282380"/>
            <a:ext cx="7110148" cy="6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 Game</a:t>
            </a:r>
          </a:p>
        </p:txBody>
      </p:sp>
      <p:pic>
        <p:nvPicPr>
          <p:cNvPr id="9" name="Picture 8" descr="tonyhawk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868" y="2108545"/>
            <a:ext cx="5607847" cy="397406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onyhawk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2280" y="2413265"/>
            <a:ext cx="5339100" cy="378361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15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015735" y="1981577"/>
            <a:ext cx="10258928" cy="4088335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234617" y="2210118"/>
          <a:ext cx="7516442" cy="323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Image" r:id="rId4" imgW="5079365" imgH="2539683" progId="">
                  <p:embed/>
                </p:oleObj>
              </mc:Choice>
              <mc:Fallback>
                <p:oleObj name="Image" r:id="rId4" imgW="5079365" imgH="2539683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17" y="2210118"/>
                        <a:ext cx="7516442" cy="3237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 Game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39338" y="1282380"/>
            <a:ext cx="7110148" cy="6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406294" y="153253"/>
            <a:ext cx="3148780" cy="6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09924" name="Picture 4" descr="asteroids-ol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9794" y="178647"/>
            <a:ext cx="5992839" cy="5992839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05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3758220" y="280220"/>
          <a:ext cx="7855021" cy="589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Image" r:id="rId4" imgW="5079365" imgH="5079365" progId="">
                  <p:embed/>
                </p:oleObj>
              </mc:Choice>
              <mc:Fallback>
                <p:oleObj name="Image" r:id="rId4" imgW="5079365" imgH="5079365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220" y="280220"/>
                        <a:ext cx="7855021" cy="5891265"/>
                      </a:xfrm>
                      <a:prstGeom prst="rect">
                        <a:avLst/>
                      </a:prstGeom>
                      <a:solidFill>
                        <a:srgbClr val="606FAE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294" y="153253"/>
            <a:ext cx="3148780" cy="6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pic6560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58221" y="280220"/>
            <a:ext cx="7719589" cy="5789692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294" y="153253"/>
            <a:ext cx="3148780" cy="6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sz="360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588" y="806155"/>
            <a:ext cx="253933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i="1" dirty="0">
                <a:latin typeface="+mj-lt"/>
              </a:rPr>
              <a:t>The Board Game</a:t>
            </a:r>
          </a:p>
        </p:txBody>
      </p:sp>
    </p:spTree>
    <p:extLst>
      <p:ext uri="{BB962C8B-B14F-4D97-AF65-F5344CB8AC3E}">
        <p14:creationId xmlns:p14="http://schemas.microsoft.com/office/powerpoint/2010/main" val="200186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warcar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1927" y="280220"/>
            <a:ext cx="5688118" cy="5925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12588" y="788088"/>
            <a:ext cx="253933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i="1" dirty="0">
                <a:latin typeface="+mj-lt"/>
              </a:rPr>
              <a:t>The Card Game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6294" y="153253"/>
            <a:ext cx="3148780" cy="6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sz="360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7270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588" y="788088"/>
            <a:ext cx="253933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i="1" dirty="0">
                <a:latin typeface="+mj-lt"/>
              </a:rPr>
              <a:t>The Card Game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6294" y="153253"/>
            <a:ext cx="3148780" cy="6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sz="3600" i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9000"/>
              </p:ext>
            </p:extLst>
          </p:nvPr>
        </p:nvGraphicFramePr>
        <p:xfrm>
          <a:off x="910139" y="1549548"/>
          <a:ext cx="7720012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Image" r:id="rId4" imgW="7720635" imgH="4025397" progId="">
                  <p:embed/>
                </p:oleObj>
              </mc:Choice>
              <mc:Fallback>
                <p:oleObj name="Image" r:id="rId4" imgW="7720635" imgH="4025397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39" y="1549548"/>
                        <a:ext cx="7720012" cy="4025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56" y="1465324"/>
            <a:ext cx="2975275" cy="41758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869">
            <a:off x="8848892" y="1477356"/>
            <a:ext cx="2975275" cy="41758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12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hatculture.com/wp-content/uploads/2012/06/monopoly_w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7900">
            <a:off x="1770454" y="1032034"/>
            <a:ext cx="8809713" cy="4404858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11323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Take a digital game…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01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dia1.gameinformer.com/imagefeed/featured/rovio/angrybirdsstarwars/toysangrybirdsstarwars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764" y="258575"/>
            <a:ext cx="6907001" cy="581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35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civ-sor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55073" y="280220"/>
            <a:ext cx="7855021" cy="5891265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720" y="153253"/>
            <a:ext cx="3148780" cy="6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086" indent="-457086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Civilization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086" indent="-457086">
              <a:spcBef>
                <a:spcPct val="20000"/>
              </a:spcBef>
              <a:buClr>
                <a:schemeClr val="accent2"/>
              </a:buClr>
            </a:pPr>
            <a:endParaRPr lang="en-US" sz="5732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588" y="702068"/>
            <a:ext cx="243776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i="1" dirty="0">
                <a:latin typeface="+mj-lt"/>
              </a:rPr>
              <a:t>The Card Game</a:t>
            </a:r>
          </a:p>
        </p:txBody>
      </p:sp>
    </p:spTree>
    <p:extLst>
      <p:ext uri="{BB962C8B-B14F-4D97-AF65-F5344CB8AC3E}">
        <p14:creationId xmlns:p14="http://schemas.microsoft.com/office/powerpoint/2010/main" val="413128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9213" y="1905000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999" dirty="0"/>
              <a:t>Select a digital game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999" dirty="0"/>
              <a:t>Make a paper prototype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999" dirty="0"/>
              <a:t>What aesthetics survive the change in medium?</a:t>
            </a:r>
          </a:p>
        </p:txBody>
      </p:sp>
    </p:spTree>
    <p:extLst>
      <p:ext uri="{BB962C8B-B14F-4D97-AF65-F5344CB8AC3E}">
        <p14:creationId xmlns:p14="http://schemas.microsoft.com/office/powerpoint/2010/main" val="730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19213" y="1905000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999" dirty="0"/>
              <a:t>Name some games to “unplug”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999" dirty="0"/>
              <a:t>Break into small groups</a:t>
            </a:r>
          </a:p>
        </p:txBody>
      </p:sp>
    </p:spTree>
    <p:extLst>
      <p:ext uri="{BB962C8B-B14F-4D97-AF65-F5344CB8AC3E}">
        <p14:creationId xmlns:p14="http://schemas.microsoft.com/office/powerpoint/2010/main" val="743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65126"/>
            <a:ext cx="10512425" cy="850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/>
              <a:t>First Steps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</a:rPr>
              <a:t>Write down </a:t>
            </a:r>
            <a:r>
              <a:rPr lang="en-US" sz="3200" i="1" dirty="0">
                <a:latin typeface="Candara" panose="020E0502030303020204" pitchFamily="34" charset="0"/>
              </a:rPr>
              <a:t>three emotions </a:t>
            </a:r>
            <a:r>
              <a:rPr lang="en-US" sz="3200" dirty="0">
                <a:latin typeface="Candara" panose="020E0502030303020204" pitchFamily="34" charset="0"/>
              </a:rPr>
              <a:t>you feel when playing the game. </a:t>
            </a:r>
          </a:p>
          <a:p>
            <a:pPr marL="228600" lvl="1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</a:rPr>
              <a:t>Pick one of the three to try to capture with your prototype. </a:t>
            </a:r>
          </a:p>
          <a:p>
            <a:pPr marL="228600" lvl="1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latin typeface="Candara" panose="020E0502030303020204" pitchFamily="34" charset="0"/>
              </a:rPr>
              <a:t>Write down your choice and put it in the middle of your table.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35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5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65126"/>
            <a:ext cx="10512425" cy="850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/>
              <a:t>Build a Paper Version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US" sz="3999" b="1" dirty="0">
                <a:latin typeface="Candara" panose="020E0502030303020204" pitchFamily="34" charset="0"/>
              </a:rPr>
              <a:t>What to do: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Focus on the one emotion you picked.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Identify the game actions that create that feeling</a:t>
            </a:r>
            <a:endParaRPr lang="en-US" sz="35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5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Paper Version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999" b="1" dirty="0">
                <a:latin typeface="Candara" panose="020E0502030303020204" pitchFamily="34" charset="0"/>
              </a:rPr>
              <a:t>What not to do:</a:t>
            </a:r>
          </a:p>
          <a:p>
            <a:pPr lvl="1"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Don’t sweat the details</a:t>
            </a:r>
          </a:p>
          <a:p>
            <a:pPr lvl="1"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Don’t try to duplicate the whole game</a:t>
            </a:r>
          </a:p>
          <a:p>
            <a:pPr lvl="1"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Don’t focus on simulating computer functions</a:t>
            </a:r>
          </a:p>
          <a:p>
            <a:pPr lvl="1"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Don’t make a board!</a:t>
            </a:r>
            <a:endParaRPr lang="en-US" sz="35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5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Deadline at 12:00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600" dirty="0">
                <a:latin typeface="Candara" panose="020E0502030303020204" pitchFamily="34" charset="0"/>
              </a:rPr>
              <a:t>Try to have something playable quickly!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600" dirty="0">
                <a:latin typeface="Candara" panose="020E0502030303020204" pitchFamily="34" charset="0"/>
              </a:rPr>
              <a:t>Iterate!</a:t>
            </a:r>
            <a:endParaRPr lang="en-US" sz="39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64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496291"/>
            <a:ext cx="10869612" cy="4114800"/>
          </a:xfrm>
          <a:prstGeom prst="rect">
            <a:avLst/>
          </a:prstGeom>
        </p:spPr>
        <p:txBody>
          <a:bodyPr/>
          <a:lstStyle/>
          <a:p>
            <a:pPr marL="0" indent="-273050" eaLnBrk="1" hangingPunct="1">
              <a:buFont typeface="Arial" pitchFamily="34" charset="0"/>
              <a:buChar char="•"/>
            </a:pPr>
            <a:r>
              <a:rPr lang="en-US" sz="4000" dirty="0">
                <a:ea typeface="ヒラギノ角ゴ Pro W3" charset="0"/>
                <a:cs typeface="ヒラギノ角ゴ Pro W3" charset="0"/>
              </a:rPr>
              <a:t>Read about electives on </a:t>
            </a:r>
            <a:r>
              <a:rPr lang="en-US" sz="3600" b="1" i="1" dirty="0">
                <a:ea typeface="ヒラギノ角ゴ Pro W3" charset="0"/>
                <a:cs typeface="ヒラギノ角ゴ Pro W3" charset="0"/>
              </a:rPr>
              <a:t>gdc.8kindsoffun.com</a:t>
            </a:r>
            <a:br>
              <a:rPr lang="en-US" sz="3600" b="1" i="1" dirty="0">
                <a:ea typeface="ヒラギノ角ゴ Pro W3" charset="0"/>
                <a:cs typeface="ヒラギノ角ゴ Pro W3" charset="0"/>
              </a:rPr>
            </a:br>
            <a:r>
              <a:rPr lang="en-US" sz="3600" b="1" i="1" dirty="0">
                <a:ea typeface="ヒラギノ角ゴ Pro W3" charset="0"/>
                <a:cs typeface="ヒラギノ角ゴ Pro W3" charset="0"/>
              </a:rPr>
              <a:t>  </a:t>
            </a:r>
            <a:r>
              <a:rPr lang="en-US" sz="3600" i="1" dirty="0">
                <a:ea typeface="ヒラギノ角ゴ Pro W3" charset="0"/>
                <a:cs typeface="ヒラギノ角ゴ Pro W3" charset="0"/>
              </a:rPr>
              <a:t>or </a:t>
            </a:r>
            <a:r>
              <a:rPr lang="en-US" sz="3600" b="1" i="1" dirty="0">
                <a:ea typeface="ヒラギノ角ゴ Pro W3" charset="0"/>
                <a:cs typeface="ヒラギノ角ゴ Pro W3" charset="0"/>
              </a:rPr>
              <a:t>tinyurl.com/</a:t>
            </a:r>
            <a:r>
              <a:rPr lang="en-US" sz="3600" b="1" i="1" dirty="0" err="1">
                <a:ea typeface="ヒラギノ角ゴ Pro W3" charset="0"/>
                <a:cs typeface="ヒラギノ角ゴ Pro W3" charset="0"/>
              </a:rPr>
              <a:t>gdc-mda</a:t>
            </a:r>
            <a:endParaRPr lang="en-US" sz="3600" b="1" i="1" dirty="0">
              <a:ea typeface="ヒラギノ角ゴ Pro W3" charset="0"/>
              <a:cs typeface="ヒラギノ角ゴ Pro W3" charset="0"/>
            </a:endParaRPr>
          </a:p>
          <a:p>
            <a:pPr marL="0" indent="-273050" eaLnBrk="1" hangingPunct="1">
              <a:buFont typeface="Arial" pitchFamily="34" charset="0"/>
              <a:buChar char="•"/>
            </a:pPr>
            <a:endParaRPr lang="en-US" sz="4000" dirty="0">
              <a:ea typeface="ヒラギノ角ゴ Pro W3" charset="0"/>
              <a:cs typeface="ヒラギノ角ゴ Pro W3" charset="0"/>
            </a:endParaRPr>
          </a:p>
          <a:p>
            <a:pPr marL="0" indent="-273050" eaLnBrk="1" hangingPunct="1">
              <a:buFont typeface="Arial" pitchFamily="34" charset="0"/>
              <a:buChar char="•"/>
            </a:pPr>
            <a:r>
              <a:rPr lang="en-US" sz="4000" dirty="0">
                <a:ea typeface="ヒラギノ角ゴ Pro W3" charset="0"/>
                <a:cs typeface="ヒラギノ角ゴ Pro W3" charset="0"/>
              </a:rPr>
              <a:t>Continue work at 1:30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Test at 1:45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600" dirty="0">
                <a:latin typeface="Candara" panose="020E0502030303020204" pitchFamily="34" charset="0"/>
              </a:rPr>
              <a:t>Make sure your rules are written down.</a:t>
            </a:r>
          </a:p>
        </p:txBody>
      </p:sp>
    </p:spTree>
    <p:extLst>
      <p:ext uri="{BB962C8B-B14F-4D97-AF65-F5344CB8AC3E}">
        <p14:creationId xmlns:p14="http://schemas.microsoft.com/office/powerpoint/2010/main" val="24868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46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Test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600" dirty="0">
                <a:latin typeface="Candara" panose="020E0502030303020204" pitchFamily="34" charset="0"/>
              </a:rPr>
              <a:t>Send two testers to other tables.  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600" dirty="0">
                <a:latin typeface="Candara" panose="020E0502030303020204" pitchFamily="34" charset="0"/>
              </a:rPr>
              <a:t>Test until 2:05</a:t>
            </a:r>
            <a:endParaRPr lang="en-US" sz="39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  <a:buNone/>
            </a:pPr>
            <a:endParaRPr lang="en-US" sz="3999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  <a:buNone/>
            </a:pPr>
            <a:endParaRPr lang="en-US" sz="3999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  <a:buNone/>
            </a:pPr>
            <a:endParaRPr lang="en-US" sz="3999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  <a:buNone/>
            </a:pPr>
            <a:r>
              <a:rPr lang="en-US" sz="2400" i="1" dirty="0">
                <a:latin typeface="Candara" panose="020E0502030303020204" pitchFamily="34" charset="0"/>
              </a:rPr>
              <a:t>2:30</a:t>
            </a:r>
          </a:p>
        </p:txBody>
      </p:sp>
    </p:spTree>
    <p:extLst>
      <p:ext uri="{BB962C8B-B14F-4D97-AF65-F5344CB8AC3E}">
        <p14:creationId xmlns:p14="http://schemas.microsoft.com/office/powerpoint/2010/main" val="269299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Paper Prototypes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869612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Good for understanding existing games.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Use these techniques for games in progress.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Process is quick and cheap.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You don’t need programmers or artists.</a:t>
            </a:r>
          </a:p>
        </p:txBody>
      </p:sp>
    </p:spTree>
    <p:extLst>
      <p:ext uri="{BB962C8B-B14F-4D97-AF65-F5344CB8AC3E}">
        <p14:creationId xmlns:p14="http://schemas.microsoft.com/office/powerpoint/2010/main" val="4163976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Paper Prototypes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4992" y="1604211"/>
            <a:ext cx="10231103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Can’t replace actual gameplay testing.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Can give you a head start and keep you focused.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Creates a vocabulary to use when discussing your game.</a:t>
            </a:r>
          </a:p>
          <a:p>
            <a:pPr>
              <a:lnSpc>
                <a:spcPct val="100000"/>
              </a:lnSpc>
              <a:buClr>
                <a:srgbClr val="990000"/>
              </a:buClr>
              <a:buSzPct val="110000"/>
            </a:pPr>
            <a:r>
              <a:rPr lang="en-US" sz="3200" dirty="0">
                <a:latin typeface="Candara" panose="020E0502030303020204" pitchFamily="34" charset="0"/>
              </a:rPr>
              <a:t>Can be used as a tool to educate other team members. Have them play, too!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23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The MDA Framework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3603" y="2667000"/>
            <a:ext cx="9243192" cy="2057400"/>
            <a:chOff x="528" y="1680"/>
            <a:chExt cx="4752" cy="1296"/>
          </a:xfrm>
        </p:grpSpPr>
        <p:cxnSp>
          <p:nvCxnSpPr>
            <p:cNvPr id="37892" name="AutoShape 4"/>
            <p:cNvCxnSpPr>
              <a:cxnSpLocks noChangeShapeType="1"/>
              <a:stCxn id="37894" idx="3"/>
              <a:endCxn id="37895" idx="1"/>
            </p:cNvCxnSpPr>
            <p:nvPr/>
          </p:nvCxnSpPr>
          <p:spPr bwMode="auto">
            <a:xfrm>
              <a:off x="2025" y="2328"/>
              <a:ext cx="1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37893" name="AutoShape 5"/>
            <p:cNvCxnSpPr>
              <a:cxnSpLocks noChangeShapeType="1"/>
              <a:stCxn id="37895" idx="3"/>
              <a:endCxn id="37896" idx="1"/>
            </p:cNvCxnSpPr>
            <p:nvPr/>
          </p:nvCxnSpPr>
          <p:spPr bwMode="auto">
            <a:xfrm>
              <a:off x="3657" y="2328"/>
              <a:ext cx="1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28" y="1680"/>
              <a:ext cx="1488" cy="1296"/>
            </a:xfrm>
            <a:prstGeom prst="rect">
              <a:avLst/>
            </a:prstGeom>
            <a:solidFill>
              <a:srgbClr val="33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 Narrow" pitchFamily="34" charset="0"/>
                </a:rPr>
                <a:t>Mechanics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160" y="1680"/>
              <a:ext cx="1488" cy="1296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Arial Narrow" pitchFamily="34" charset="0"/>
                </a:rPr>
                <a:t>Dynamics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792" y="1680"/>
              <a:ext cx="1488" cy="129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 Narrow" pitchFamily="34" charset="0"/>
                </a:rPr>
                <a:t>Aesthetics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Understanding Aesthetics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711015" y="2717800"/>
            <a:ext cx="10766795" cy="36576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marL="0" indent="-364003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We need to get past words like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and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gameplay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.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 marL="0" indent="-364003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  <a:p>
            <a:pPr marL="0" indent="-364003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What kinds of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are there?</a:t>
            </a:r>
          </a:p>
          <a:p>
            <a:pPr marL="0" indent="-364003"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4322023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992839" y="1565830"/>
            <a:ext cx="5078677" cy="7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sensory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experience</a:t>
            </a:r>
            <a:endParaRPr lang="en-US" sz="32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6576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992839" y="2122905"/>
            <a:ext cx="47739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make-believe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6576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992839" y="2637592"/>
            <a:ext cx="45708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unfolding story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432692"/>
      </p:ext>
    </p:extLst>
  </p:cSld>
  <p:clrMapOvr>
    <a:masterClrMapping/>
  </p:clrMapOvr>
  <p:transition xmlns:p14="http://schemas.microsoft.com/office/powerpoint/2010/main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6576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</a:t>
            </a:r>
          </a:p>
          <a:p>
            <a:pPr marL="711076" indent="-711076">
              <a:defRPr/>
            </a:pP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992839" y="3227139"/>
            <a:ext cx="44692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obstacle course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6576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Fellowship</a:t>
            </a: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2839" y="3757196"/>
            <a:ext cx="48755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social framework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6576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Fellowship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Discovery</a:t>
            </a:r>
          </a:p>
          <a:p>
            <a:pPr marL="711076" indent="-711076"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992839" y="4330700"/>
            <a:ext cx="52818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uncharted territory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3962400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Fellowship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Discovery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Expression</a:t>
            </a:r>
          </a:p>
          <a:p>
            <a:pPr marL="711076" indent="-711076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5992839" y="4912627"/>
            <a:ext cx="365664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Game as soap box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1015" y="312400"/>
            <a:ext cx="10766795" cy="698253"/>
          </a:xfrm>
          <a:prstGeom prst="rect">
            <a:avLst/>
          </a:prstGeo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312400"/>
            <a:ext cx="10766795" cy="698253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Eight Kinds of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Fun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424964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711015" y="1554480"/>
            <a:ext cx="10766795" cy="4592474"/>
          </a:xfrm>
        </p:spPr>
        <p:txBody>
          <a:bodyPr/>
          <a:lstStyle/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Sensation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Narrative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Fellowship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Discovery</a:t>
            </a:r>
          </a:p>
          <a:p>
            <a:pPr marL="711076" indent="-711076"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Expression</a:t>
            </a:r>
          </a:p>
          <a:p>
            <a:pPr marL="711076" indent="-711076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Submission</a:t>
            </a:r>
          </a:p>
          <a:p>
            <a:pPr marL="711076" indent="-711076"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992839" y="5488918"/>
            <a:ext cx="48755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711076" indent="-711076"/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Game as mindless pastime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7868" y="1981200"/>
            <a:ext cx="114778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Charades is 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“</a:t>
            </a:r>
            <a:r>
              <a:rPr lang="en-US" altLang="ja-JP" sz="3200" b="1" dirty="0">
                <a:solidFill>
                  <a:srgbClr val="000000"/>
                </a:solidFill>
                <a:latin typeface="DIN-Light" charset="0"/>
              </a:rPr>
              <a:t>fun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endParaRPr lang="en-US" sz="3200" b="1" dirty="0">
              <a:solidFill>
                <a:srgbClr val="000000"/>
              </a:solidFill>
              <a:latin typeface="DIN-Light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Team Fortress is 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“</a:t>
            </a:r>
            <a:r>
              <a:rPr lang="en-US" altLang="ja-JP" sz="3200" b="1" dirty="0">
                <a:solidFill>
                  <a:srgbClr val="000000"/>
                </a:solidFill>
                <a:latin typeface="DIN-Light" charset="0"/>
              </a:rPr>
              <a:t>fun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DIN-Light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Final Fantasy is 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“</a:t>
            </a:r>
            <a:r>
              <a:rPr lang="en-US" altLang="ja-JP" sz="3200" b="1" dirty="0">
                <a:solidFill>
                  <a:srgbClr val="000000"/>
                </a:solidFill>
                <a:latin typeface="DIN-Light" charset="0"/>
              </a:rPr>
              <a:t>fun</a:t>
            </a:r>
            <a:r>
              <a:rPr lang="ja-JP" altLang="en-US" sz="3200" b="1">
                <a:solidFill>
                  <a:srgbClr val="000000"/>
                </a:solidFill>
                <a:latin typeface="DIN-Light" charset="0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DIN-Light" charset="0"/>
            </a:endParaRP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711015" y="685800"/>
            <a:ext cx="10766795" cy="14478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Clarifying Our Aesthetics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07868" y="1981200"/>
            <a:ext cx="114778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Charades is</a:t>
            </a:r>
            <a:endParaRPr lang="en-US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DIN-Light" charset="0"/>
              </a:rPr>
              <a:t>Fellowship, Expression, Challenge</a:t>
            </a:r>
            <a:endParaRPr lang="en-US" sz="3200" b="1" dirty="0">
              <a:solidFill>
                <a:srgbClr val="000000"/>
              </a:solidFill>
              <a:latin typeface="DIN-Light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Team Fortress is</a:t>
            </a:r>
            <a:endParaRPr lang="en-US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DIN-Light" charset="0"/>
              </a:rPr>
              <a:t>Competition, Schadenfreude, Challenge, Sensation, Fantasy</a:t>
            </a:r>
          </a:p>
          <a:p>
            <a:r>
              <a:rPr lang="en-US" sz="3200" b="1" dirty="0">
                <a:solidFill>
                  <a:srgbClr val="000000"/>
                </a:solidFill>
                <a:latin typeface="DIN-Light" charset="0"/>
              </a:rPr>
              <a:t>Final Fantasy is</a:t>
            </a:r>
            <a:endParaRPr lang="en-US" sz="3200" dirty="0">
              <a:solidFill>
                <a:srgbClr val="000000"/>
              </a:solidFill>
              <a:latin typeface="DIN-Light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DIN-Light" charset="0"/>
              </a:rPr>
              <a:t>Fantasy, Narrative, Expression, Discovery, Challenge, Masochism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711015" y="685800"/>
            <a:ext cx="10766795" cy="14478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Clarifying Our Aesthetics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1092199"/>
            <a:ext cx="10766795" cy="2268517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Each game pursues multiple aesthetics.  </a:t>
            </a:r>
            <a:br>
              <a:rPr lang="en-US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No Grand Unified Theory.</a:t>
            </a:r>
            <a:br>
              <a:rPr lang="en-US" i="1" dirty="0">
                <a:solidFill>
                  <a:srgbClr val="00000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662" y="2743200"/>
            <a:ext cx="78211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ea typeface="ヒラギノ角ゴ Pro W3" charset="0"/>
                <a:cs typeface="ヒラギノ角ゴ Pro W3" charset="0"/>
              </a:rPr>
              <a:t>More on Aesthetics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marL="91001" indent="0">
              <a:buNone/>
            </a:pPr>
            <a:r>
              <a:rPr lang="en-US" sz="3200" dirty="0">
                <a:ea typeface="ヒラギノ角ゴ Pro W3" charset="0"/>
                <a:cs typeface="ヒラギノ角ゴ Pro W3" charset="0"/>
              </a:rPr>
              <a:t>Check out: Extra Credits – Aesthetics of Play</a:t>
            </a:r>
          </a:p>
          <a:p>
            <a:pPr marL="91001" indent="0">
              <a:buNone/>
            </a:pP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609441" y="482600"/>
            <a:ext cx="10969943" cy="1143000"/>
          </a:xfrm>
          <a:noFill/>
          <a:ln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ea typeface="ヒラギノ角ゴ Pro W3" charset="0"/>
                <a:cs typeface="ヒラギノ角ゴ Pro W3" charset="0"/>
              </a:rPr>
              <a:t>See Also: Nicole </a:t>
            </a:r>
            <a:r>
              <a:rPr lang="en-US" b="1" dirty="0" err="1">
                <a:ea typeface="ヒラギノ角ゴ Pro W3" charset="0"/>
                <a:cs typeface="ヒラギノ角ゴ Pro W3" charset="0"/>
              </a:rPr>
              <a:t>Lazzaro</a:t>
            </a:r>
            <a:r>
              <a:rPr lang="en-US" b="1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pic>
        <p:nvPicPr>
          <p:cNvPr id="52227" name="Picture 2" descr="http://www.xeodesign.com/assets/images/4_Keys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309" y="1142350"/>
            <a:ext cx="5036355" cy="50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gamasutra.com/db_area/images/feature/3589/2nicole_lazzaro_lck_2645_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07" y="1142350"/>
            <a:ext cx="3417527" cy="511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622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609441" y="226300"/>
            <a:ext cx="10969943" cy="1143000"/>
          </a:xfrm>
          <a:noFill/>
          <a:ln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ea typeface="ヒラギノ角ゴ Pro W3" charset="0"/>
                <a:cs typeface="ヒラギノ角ゴ Pro W3" charset="0"/>
              </a:rPr>
              <a:t>See Also: Jason </a:t>
            </a:r>
            <a:r>
              <a:rPr lang="en-US" b="1" dirty="0" err="1">
                <a:ea typeface="ヒラギノ角ゴ Pro W3" charset="0"/>
                <a:cs typeface="ヒラギノ角ゴ Pro W3" charset="0"/>
              </a:rPr>
              <a:t>VandenBerghe</a:t>
            </a:r>
            <a:endParaRPr lang="en-US" b="1" dirty="0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3251" name="Picture 10" descr="C:\Users\MAHK\Download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162" y="927275"/>
            <a:ext cx="93447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quanticfoundry.com/wp-content/uploads/2015/12/Model-Overview.png"/>
          <p:cNvPicPr>
            <a:picLocks noChangeAspect="1" noChangeArrowheads="1"/>
          </p:cNvPicPr>
          <p:nvPr/>
        </p:nvPicPr>
        <p:blipFill>
          <a:blip r:embed="rId2"/>
          <a:srcRect t="5580" b="5940"/>
          <a:stretch>
            <a:fillRect/>
          </a:stretch>
        </p:blipFill>
        <p:spPr bwMode="auto">
          <a:xfrm>
            <a:off x="988227" y="1052615"/>
            <a:ext cx="1021237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441" y="214415"/>
            <a:ext cx="1096994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21899" tIns="60949" rIns="121899" bIns="60949"/>
          <a:lstStyle/>
          <a:p>
            <a:pPr>
              <a:defRPr/>
            </a:pPr>
            <a:r>
              <a:rPr lang="en-US" sz="4800" b="1" kern="0" dirty="0">
                <a:solidFill>
                  <a:srgbClr val="000000"/>
                </a:solidFill>
                <a:latin typeface="+mj-lt"/>
                <a:ea typeface="ヒラギノ角ゴ Pro W3" charset="0"/>
                <a:cs typeface="ヒラギノ角ゴ Pro W3" charset="0"/>
              </a:rPr>
              <a:t>See Also: </a:t>
            </a:r>
            <a:r>
              <a:rPr lang="en-US" sz="4800" b="1" kern="0" dirty="0" err="1">
                <a:solidFill>
                  <a:srgbClr val="000000"/>
                </a:solidFill>
                <a:latin typeface="+mj-lt"/>
                <a:ea typeface="ヒラギノ角ゴ Pro W3" charset="0"/>
                <a:cs typeface="ヒラギノ角ゴ Pro W3" charset="0"/>
              </a:rPr>
              <a:t>Quantic</a:t>
            </a:r>
            <a:r>
              <a:rPr lang="en-US" sz="4800" b="1" kern="0" dirty="0">
                <a:solidFill>
                  <a:srgbClr val="000000"/>
                </a:solidFill>
                <a:latin typeface="+mj-lt"/>
                <a:ea typeface="ヒラギノ角ゴ Pro W3" charset="0"/>
                <a:cs typeface="ヒラギノ角ゴ Pro W3" charset="0"/>
              </a:rPr>
              <a:t> Foundry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Clarifying Our Goals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711015" y="2717800"/>
            <a:ext cx="10766795" cy="3657600"/>
          </a:xfrm>
        </p:spPr>
        <p:txBody>
          <a:bodyPr/>
          <a:lstStyle/>
          <a:p>
            <a:pPr marL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As designers, we can choose certain aesthetics as goals for our game design.</a:t>
            </a:r>
          </a:p>
          <a:p>
            <a:pPr marL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marL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We need more than a one-word definition of our goals.</a:t>
            </a:r>
          </a:p>
          <a:p>
            <a:pPr marL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A Few Words on Dynamics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711015" y="2717800"/>
            <a:ext cx="10766795" cy="36576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marL="0" indent="-364003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We can use abstract models to explain and predict game behaviors.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685800"/>
            <a:ext cx="10766795" cy="14478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Example: The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Scourge Factor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”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133045" y="2336801"/>
            <a:ext cx="2133044" cy="1293284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Game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6602280" y="23368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Is Someone 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</a:rPr>
              <a:t>Winning?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6500707" y="46990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Let</a:t>
            </a:r>
            <a:r>
              <a:rPr lang="en-US" altLang="ja-JP" sz="2400" dirty="0">
                <a:solidFill>
                  <a:srgbClr val="000000"/>
                </a:solidFill>
              </a:rPr>
              <a:t>’s gang up!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2133045" y="46990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Team Attack!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4367662" y="2946400"/>
            <a:ext cx="213304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7719589" y="3479800"/>
            <a:ext cx="0" cy="1143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 flipH="1">
            <a:off x="4672383" y="5232400"/>
            <a:ext cx="16251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V="1">
            <a:off x="3148780" y="3708400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15" y="685800"/>
            <a:ext cx="10766795" cy="14478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Model: Feedback Loop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133045" y="2336801"/>
            <a:ext cx="2133044" cy="1293284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58372" name="Oval 5"/>
          <p:cNvSpPr>
            <a:spLocks noChangeArrowheads="1"/>
          </p:cNvSpPr>
          <p:nvPr/>
        </p:nvSpPr>
        <p:spPr bwMode="auto">
          <a:xfrm>
            <a:off x="6602280" y="23368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3700" dirty="0">
                <a:solidFill>
                  <a:srgbClr val="000000"/>
                </a:solidFill>
              </a:rPr>
              <a:t>Measure</a:t>
            </a:r>
          </a:p>
        </p:txBody>
      </p:sp>
      <p:sp>
        <p:nvSpPr>
          <p:cNvPr id="58373" name="Oval 6"/>
          <p:cNvSpPr>
            <a:spLocks noChangeArrowheads="1"/>
          </p:cNvSpPr>
          <p:nvPr/>
        </p:nvSpPr>
        <p:spPr bwMode="auto">
          <a:xfrm>
            <a:off x="6500707" y="46990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3700" dirty="0">
                <a:solidFill>
                  <a:srgbClr val="000000"/>
                </a:solidFill>
              </a:rPr>
              <a:t>Decide</a:t>
            </a: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2133045" y="4699000"/>
            <a:ext cx="2336191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3700" dirty="0">
                <a:solidFill>
                  <a:srgbClr val="000000"/>
                </a:solidFill>
              </a:rPr>
              <a:t>Act</a:t>
            </a:r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4367662" y="2946400"/>
            <a:ext cx="213304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7719589" y="3479800"/>
            <a:ext cx="0" cy="1143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 flipH="1">
            <a:off x="4672383" y="5232400"/>
            <a:ext cx="16251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V="1">
            <a:off x="3148780" y="3708400"/>
            <a:ext cx="0" cy="838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406677" y="5359401"/>
            <a:ext cx="4782677" cy="7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An Ideal Thermostat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62182" y="1035051"/>
            <a:ext cx="2365817" cy="15557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Room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318992" y="2146300"/>
            <a:ext cx="300276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4046013" y="4146551"/>
            <a:ext cx="3275747" cy="22013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4046013" y="4588933"/>
            <a:ext cx="3275747" cy="22225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7922736" y="29210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319914" y="3848100"/>
            <a:ext cx="1396636" cy="4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Too Cold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319915" y="4737100"/>
            <a:ext cx="1259089" cy="4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Too Hot</a:t>
            </a:r>
          </a:p>
        </p:txBody>
      </p:sp>
      <p:pic>
        <p:nvPicPr>
          <p:cNvPr id="59402" name="Picture 10" descr="therm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753" y="1183217"/>
            <a:ext cx="1022083" cy="17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 descr="control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753" y="4218518"/>
            <a:ext cx="1893923" cy="5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 descr="coole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182" y="4366684"/>
            <a:ext cx="2063213" cy="10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Picture 13" descr="heate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2182" y="3331633"/>
            <a:ext cx="2092839" cy="10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Freeform 14"/>
          <p:cNvSpPr>
            <a:spLocks/>
          </p:cNvSpPr>
          <p:nvPr/>
        </p:nvSpPr>
        <p:spPr bwMode="auto">
          <a:xfrm>
            <a:off x="1544765" y="2590801"/>
            <a:ext cx="317417" cy="1257300"/>
          </a:xfrm>
          <a:custGeom>
            <a:avLst/>
            <a:gdLst>
              <a:gd name="T0" fmla="*/ 2147483647 w 168"/>
              <a:gd name="T1" fmla="*/ 2147483647 h 624"/>
              <a:gd name="T2" fmla="*/ 2147483647 w 168"/>
              <a:gd name="T3" fmla="*/ 2147483647 h 624"/>
              <a:gd name="T4" fmla="*/ 2147483647 w 168"/>
              <a:gd name="T5" fmla="*/ 2147483647 h 624"/>
              <a:gd name="T6" fmla="*/ 2147483647 w 168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624"/>
              <a:gd name="T14" fmla="*/ 168 w 16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624">
                <a:moveTo>
                  <a:pt x="120" y="624"/>
                </a:moveTo>
                <a:cubicBezTo>
                  <a:pt x="80" y="564"/>
                  <a:pt x="40" y="504"/>
                  <a:pt x="24" y="432"/>
                </a:cubicBezTo>
                <a:cubicBezTo>
                  <a:pt x="8" y="360"/>
                  <a:pt x="0" y="264"/>
                  <a:pt x="24" y="192"/>
                </a:cubicBezTo>
                <a:cubicBezTo>
                  <a:pt x="48" y="120"/>
                  <a:pt x="108" y="60"/>
                  <a:pt x="168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407" name="Freeform 15"/>
          <p:cNvSpPr>
            <a:spLocks/>
          </p:cNvSpPr>
          <p:nvPr/>
        </p:nvSpPr>
        <p:spPr bwMode="auto">
          <a:xfrm>
            <a:off x="1165981" y="2220384"/>
            <a:ext cx="696201" cy="2368549"/>
          </a:xfrm>
          <a:custGeom>
            <a:avLst/>
            <a:gdLst>
              <a:gd name="T0" fmla="*/ 2147483647 w 368"/>
              <a:gd name="T1" fmla="*/ 2147483647 h 1536"/>
              <a:gd name="T2" fmla="*/ 2147483647 w 368"/>
              <a:gd name="T3" fmla="*/ 2147483647 h 1536"/>
              <a:gd name="T4" fmla="*/ 2147483647 w 368"/>
              <a:gd name="T5" fmla="*/ 2147483647 h 1536"/>
              <a:gd name="T6" fmla="*/ 2147483647 w 368"/>
              <a:gd name="T7" fmla="*/ 0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1536"/>
              <a:gd name="T14" fmla="*/ 368 w 368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1536">
                <a:moveTo>
                  <a:pt x="320" y="1536"/>
                </a:moveTo>
                <a:cubicBezTo>
                  <a:pt x="192" y="1280"/>
                  <a:pt x="64" y="1024"/>
                  <a:pt x="32" y="816"/>
                </a:cubicBezTo>
                <a:cubicBezTo>
                  <a:pt x="0" y="608"/>
                  <a:pt x="72" y="424"/>
                  <a:pt x="128" y="288"/>
                </a:cubicBezTo>
                <a:cubicBezTo>
                  <a:pt x="184" y="152"/>
                  <a:pt x="276" y="76"/>
                  <a:pt x="368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8125884" y="1701801"/>
            <a:ext cx="247916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Thermometer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313295" y="4648201"/>
            <a:ext cx="1932538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Controller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2319263" y="5329767"/>
            <a:ext cx="1363472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Cooler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408139" y="2887134"/>
            <a:ext cx="1341030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Heater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1092" name="Rectangle 20"/>
          <p:cNvSpPr>
            <a:spLocks noGrp="1" noChangeArrowheads="1"/>
          </p:cNvSpPr>
          <p:nvPr>
            <p:ph type="title"/>
          </p:nvPr>
        </p:nvSpPr>
        <p:spPr>
          <a:xfrm>
            <a:off x="711015" y="50800"/>
            <a:ext cx="11071516" cy="1447800"/>
          </a:xfrm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ヒラギノ角ゴ Pro W3" charset="0"/>
              </a:rPr>
              <a:t>These Models are Well Understood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711015" y="425875"/>
            <a:ext cx="10766795" cy="1041400"/>
          </a:xfrm>
          <a:noFill/>
          <a:ln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ea typeface="ヒラギノ角ゴ Pro W3" charset="0"/>
                <a:cs typeface="ヒラギノ角ゴ Pro W3" charset="0"/>
              </a:rPr>
              <a:t>Short Break</a:t>
            </a:r>
            <a:r>
              <a:rPr lang="en-US" dirty="0"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ea typeface="ヒラギノ角ゴ Pro W3" charset="0"/>
                <a:cs typeface="ヒラギノ角ゴ Pro W3" charset="0"/>
              </a:rPr>
            </a:br>
            <a:r>
              <a:rPr lang="en-US" sz="3200" i="1" dirty="0">
                <a:ea typeface="ヒラギノ角ゴ Pro W3" charset="0"/>
                <a:cs typeface="ヒラギノ角ゴ Pro W3" charset="0"/>
              </a:rPr>
              <a:t>Electives Start at 3:05</a:t>
            </a:r>
            <a:r>
              <a:rPr lang="en-US" dirty="0"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ea typeface="ヒラギノ角ゴ Pro W3" charset="0"/>
                <a:cs typeface="ヒラギノ角ゴ Pro W3" charset="0"/>
              </a:rPr>
            </a:b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72658"/>
              </p:ext>
            </p:extLst>
          </p:nvPr>
        </p:nvGraphicFramePr>
        <p:xfrm>
          <a:off x="943057" y="1724298"/>
          <a:ext cx="9797514" cy="411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4422">
                  <a:extLst>
                    <a:ext uri="{9D8B030D-6E8A-4147-A177-3AD203B41FA5}">
                      <a16:colId xmlns="" xmlns:a16="http://schemas.microsoft.com/office/drawing/2014/main" val="3147099080"/>
                    </a:ext>
                  </a:extLst>
                </a:gridCol>
                <a:gridCol w="2533092">
                  <a:extLst>
                    <a:ext uri="{9D8B030D-6E8A-4147-A177-3AD203B41FA5}">
                      <a16:colId xmlns="" xmlns:a16="http://schemas.microsoft.com/office/drawing/2014/main" val="3547573294"/>
                    </a:ext>
                  </a:extLst>
                </a:gridCol>
              </a:tblGrid>
              <a:tr h="726471">
                <a:tc>
                  <a:txBody>
                    <a:bodyPr/>
                    <a:lstStyle/>
                    <a:p>
                      <a:r>
                        <a:rPr lang="en-US" sz="3200" dirty="0"/>
                        <a:t>Elective</a:t>
                      </a:r>
                    </a:p>
                  </a:txBody>
                  <a:tcPr marL="176089" marR="176089" marT="88050" marB="8805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Room</a:t>
                      </a:r>
                    </a:p>
                  </a:txBody>
                  <a:tcPr marL="176089" marR="176089" marT="88050" marB="88050"/>
                </a:tc>
                <a:extLst>
                  <a:ext uri="{0D108BD9-81ED-4DB2-BD59-A6C34878D82A}">
                    <a16:rowId xmlns="" xmlns:a16="http://schemas.microsoft.com/office/drawing/2014/main" val="3415145879"/>
                  </a:ext>
                </a:extLst>
              </a:tr>
              <a:tr h="847556">
                <a:tc>
                  <a:txBody>
                    <a:bodyPr/>
                    <a:lstStyle/>
                    <a:p>
                      <a:r>
                        <a:rPr lang="en-US" sz="4000" dirty="0"/>
                        <a:t>Game of Games</a:t>
                      </a:r>
                    </a:p>
                  </a:txBody>
                  <a:tcPr marL="176089" marR="176089" marT="88050" marB="8805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120</a:t>
                      </a:r>
                    </a:p>
                  </a:txBody>
                  <a:tcPr marL="176089" marR="176089" marT="88050" marB="88050"/>
                </a:tc>
                <a:extLst>
                  <a:ext uri="{0D108BD9-81ED-4DB2-BD59-A6C34878D82A}">
                    <a16:rowId xmlns="" xmlns:a16="http://schemas.microsoft.com/office/drawing/2014/main" val="1551011431"/>
                  </a:ext>
                </a:extLst>
              </a:tr>
              <a:tr h="847556">
                <a:tc>
                  <a:txBody>
                    <a:bodyPr/>
                    <a:lstStyle/>
                    <a:p>
                      <a:r>
                        <a:rPr lang="en-US" sz="4000" dirty="0"/>
                        <a:t>Meaning as a Mechanic</a:t>
                      </a:r>
                    </a:p>
                  </a:txBody>
                  <a:tcPr marL="176089" marR="176089" marT="88050" marB="8805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121</a:t>
                      </a:r>
                    </a:p>
                  </a:txBody>
                  <a:tcPr marL="176089" marR="176089" marT="88050" marB="88050"/>
                </a:tc>
                <a:extLst>
                  <a:ext uri="{0D108BD9-81ED-4DB2-BD59-A6C34878D82A}">
                    <a16:rowId xmlns="" xmlns:a16="http://schemas.microsoft.com/office/drawing/2014/main" val="711177753"/>
                  </a:ext>
                </a:extLst>
              </a:tr>
              <a:tr h="84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Horns of a Dilemma</a:t>
                      </a:r>
                    </a:p>
                  </a:txBody>
                  <a:tcPr marL="176089" marR="176089" marT="88050" marB="8805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123</a:t>
                      </a:r>
                    </a:p>
                  </a:txBody>
                  <a:tcPr marL="176089" marR="176089" marT="88050" marB="88050"/>
                </a:tc>
                <a:extLst>
                  <a:ext uri="{0D108BD9-81ED-4DB2-BD59-A6C34878D82A}">
                    <a16:rowId xmlns="" xmlns:a16="http://schemas.microsoft.com/office/drawing/2014/main" val="3578295074"/>
                  </a:ext>
                </a:extLst>
              </a:tr>
              <a:tr h="84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Us vs. It</a:t>
                      </a:r>
                    </a:p>
                  </a:txBody>
                  <a:tcPr marL="176089" marR="176089" marT="88050" marB="8805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124</a:t>
                      </a:r>
                    </a:p>
                  </a:txBody>
                  <a:tcPr marL="176089" marR="176089" marT="88050" marB="88050"/>
                </a:tc>
                <a:extLst>
                  <a:ext uri="{0D108BD9-81ED-4DB2-BD59-A6C34878D82A}">
                    <a16:rowId xmlns="" xmlns:a16="http://schemas.microsoft.com/office/drawing/2014/main" val="29634684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596969"/>
      </p:ext>
    </p:extLst>
  </p:cSld>
  <p:clrMapOvr>
    <a:masterClrMapping/>
  </p:clrMapOvr>
  <p:transition xmlns:p14="http://schemas.microsoft.com/office/powerpoint/2010/main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309604" y="1295955"/>
          <a:ext cx="5569616" cy="41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04" y="1295955"/>
                        <a:ext cx="5569616" cy="4189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81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</p:spTree>
    <p:extLst>
      <p:ext uri="{BB962C8B-B14F-4D97-AF65-F5344CB8AC3E}">
        <p14:creationId xmlns:p14="http://schemas.microsoft.com/office/powerpoint/2010/main" val="894372544"/>
      </p:ext>
    </p:extLst>
  </p:cSld>
  <p:clrMapOvr>
    <a:masterClrMapping/>
  </p:clrMapOvr>
  <p:transition xmlns:p14="http://schemas.microsoft.com/office/powerpoint/2010/main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01" y="77788"/>
            <a:ext cx="8864023" cy="9128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What’s left?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71243" y="1067415"/>
            <a:ext cx="9446339" cy="464699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5732"/>
          </a:p>
        </p:txBody>
      </p:sp>
    </p:spTree>
    <p:extLst>
      <p:ext uri="{BB962C8B-B14F-4D97-AF65-F5344CB8AC3E}">
        <p14:creationId xmlns:p14="http://schemas.microsoft.com/office/powerpoint/2010/main" val="38619043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47028</TotalTime>
  <Words>796</Words>
  <Application>Microsoft Macintosh PowerPoint</Application>
  <PresentationFormat>Custom</PresentationFormat>
  <Paragraphs>270</Paragraphs>
  <Slides>57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 Light</vt:lpstr>
      <vt:lpstr>MS PGothic</vt:lpstr>
      <vt:lpstr>Arial Narrow</vt:lpstr>
      <vt:lpstr>Candara</vt:lpstr>
      <vt:lpstr>Trebuchet MS</vt:lpstr>
      <vt:lpstr>Verdana</vt:lpstr>
      <vt:lpstr>Calibri</vt:lpstr>
      <vt:lpstr>Blank Master</vt:lpstr>
      <vt:lpstr>Image</vt:lpstr>
      <vt:lpstr>PowerPoint Presentation</vt:lpstr>
      <vt:lpstr>Take a digital game…</vt:lpstr>
      <vt:lpstr>…remove the controller…</vt:lpstr>
      <vt:lpstr>…remove the controller…</vt:lpstr>
      <vt:lpstr>…the sound and music…</vt:lpstr>
      <vt:lpstr>…the sound and music…</vt:lpstr>
      <vt:lpstr>…and the graphics</vt:lpstr>
      <vt:lpstr>…and the graphics</vt:lpstr>
      <vt:lpstr>What’s left?</vt:lpstr>
      <vt:lpstr>PowerPoint Presentation</vt:lpstr>
      <vt:lpstr>Paper Simulation</vt:lpstr>
      <vt:lpstr>Example Game</vt:lpstr>
      <vt:lpstr>Example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Brainstorm</vt:lpstr>
      <vt:lpstr>PowerPoint Presentation</vt:lpstr>
      <vt:lpstr>PowerPoint Presentation</vt:lpstr>
      <vt:lpstr>Build a Paper Version</vt:lpstr>
      <vt:lpstr>Alpha Deadline at 12:00</vt:lpstr>
      <vt:lpstr>Lunch</vt:lpstr>
      <vt:lpstr>Beta Test at 1:45</vt:lpstr>
      <vt:lpstr>Beta Test</vt:lpstr>
      <vt:lpstr>Discussion</vt:lpstr>
      <vt:lpstr>Using Paper Prototypes</vt:lpstr>
      <vt:lpstr>Using Paper Prototypes</vt:lpstr>
      <vt:lpstr>The MDA Framework</vt:lpstr>
      <vt:lpstr>Understanding Aesthetics</vt:lpstr>
      <vt:lpstr>Eight Kinds of “Fun”</vt:lpstr>
      <vt:lpstr>Eight Kinds of “Fun”</vt:lpstr>
      <vt:lpstr>Eight Kinds of “Fun”</vt:lpstr>
      <vt:lpstr>Eight Kinds of “Fun”</vt:lpstr>
      <vt:lpstr>Eight Kinds of “Fun”</vt:lpstr>
      <vt:lpstr>Eight Kinds of “Fun”</vt:lpstr>
      <vt:lpstr>Eight Kinds of “Fun”</vt:lpstr>
      <vt:lpstr>PowerPoint Presentation</vt:lpstr>
      <vt:lpstr>Eight Kinds of “Fun”</vt:lpstr>
      <vt:lpstr>Clarifying Our Aesthetics</vt:lpstr>
      <vt:lpstr>Clarifying Our Aesthetics</vt:lpstr>
      <vt:lpstr>Each game pursues multiple aesthetics.    No Grand Unified Theory. </vt:lpstr>
      <vt:lpstr>More on Aesthetics</vt:lpstr>
      <vt:lpstr>See Also: Nicole Lazzaro </vt:lpstr>
      <vt:lpstr>See Also: Jason VandenBerghe</vt:lpstr>
      <vt:lpstr>PowerPoint Presentation</vt:lpstr>
      <vt:lpstr>Clarifying Our Goals</vt:lpstr>
      <vt:lpstr>A Few Words on Dynamics</vt:lpstr>
      <vt:lpstr>Example: The “Scourge Factor”</vt:lpstr>
      <vt:lpstr>Model: Feedback Loop</vt:lpstr>
      <vt:lpstr>These Models are Well Understood</vt:lpstr>
      <vt:lpstr>Short Break Electives Start at 3:05 </vt:lpstr>
    </vt:vector>
  </TitlesOfParts>
  <Company>Stonetronix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Simulations</dc:title>
  <dc:creator>Stone Librande</dc:creator>
  <cp:keywords>GDC 2016</cp:keywords>
  <cp:lastModifiedBy>Marc LeBlanc</cp:lastModifiedBy>
  <cp:revision>2100</cp:revision>
  <cp:lastPrinted>2015-03-02T08:24:00Z</cp:lastPrinted>
  <dcterms:created xsi:type="dcterms:W3CDTF">2004-03-07T19:53:40Z</dcterms:created>
  <dcterms:modified xsi:type="dcterms:W3CDTF">2017-02-27T05:09:37Z</dcterms:modified>
</cp:coreProperties>
</file>