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3" r:id="rId1"/>
    <p:sldMasterId id="2147483675" r:id="rId2"/>
  </p:sldMasterIdLst>
  <p:notesMasterIdLst>
    <p:notesMasterId r:id="rId83"/>
  </p:notesMasterIdLst>
  <p:handoutMasterIdLst>
    <p:handoutMasterId r:id="rId84"/>
  </p:handoutMasterIdLst>
  <p:sldIdLst>
    <p:sldId id="310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335" r:id="rId28"/>
    <p:sldId id="336" r:id="rId29"/>
    <p:sldId id="257" r:id="rId30"/>
    <p:sldId id="258" r:id="rId31"/>
    <p:sldId id="259" r:id="rId32"/>
    <p:sldId id="260" r:id="rId33"/>
    <p:sldId id="261" r:id="rId34"/>
    <p:sldId id="262" r:id="rId35"/>
    <p:sldId id="263" r:id="rId36"/>
    <p:sldId id="264" r:id="rId37"/>
    <p:sldId id="265" r:id="rId38"/>
    <p:sldId id="266" r:id="rId39"/>
    <p:sldId id="267" r:id="rId40"/>
    <p:sldId id="268" r:id="rId41"/>
    <p:sldId id="269" r:id="rId42"/>
    <p:sldId id="270" r:id="rId43"/>
    <p:sldId id="271" r:id="rId44"/>
    <p:sldId id="272" r:id="rId45"/>
    <p:sldId id="273" r:id="rId46"/>
    <p:sldId id="277" r:id="rId47"/>
    <p:sldId id="274" r:id="rId48"/>
    <p:sldId id="275" r:id="rId49"/>
    <p:sldId id="276" r:id="rId50"/>
    <p:sldId id="278" r:id="rId51"/>
    <p:sldId id="279" r:id="rId52"/>
    <p:sldId id="281" r:id="rId53"/>
    <p:sldId id="288" r:id="rId54"/>
    <p:sldId id="280" r:id="rId55"/>
    <p:sldId id="289" r:id="rId56"/>
    <p:sldId id="282" r:id="rId57"/>
    <p:sldId id="290" r:id="rId58"/>
    <p:sldId id="291" r:id="rId59"/>
    <p:sldId id="292" r:id="rId60"/>
    <p:sldId id="293" r:id="rId61"/>
    <p:sldId id="294" r:id="rId62"/>
    <p:sldId id="295" r:id="rId63"/>
    <p:sldId id="296" r:id="rId64"/>
    <p:sldId id="297" r:id="rId65"/>
    <p:sldId id="298" r:id="rId66"/>
    <p:sldId id="299" r:id="rId67"/>
    <p:sldId id="300" r:id="rId68"/>
    <p:sldId id="301" r:id="rId69"/>
    <p:sldId id="302" r:id="rId70"/>
    <p:sldId id="303" r:id="rId71"/>
    <p:sldId id="304" r:id="rId72"/>
    <p:sldId id="305" r:id="rId73"/>
    <p:sldId id="306" r:id="rId74"/>
    <p:sldId id="307" r:id="rId75"/>
    <p:sldId id="308" r:id="rId76"/>
    <p:sldId id="283" r:id="rId77"/>
    <p:sldId id="284" r:id="rId78"/>
    <p:sldId id="285" r:id="rId79"/>
    <p:sldId id="286" r:id="rId80"/>
    <p:sldId id="287" r:id="rId81"/>
    <p:sldId id="309" r:id="rId82"/>
  </p:sldIdLst>
  <p:sldSz cx="12188825" cy="6858000"/>
  <p:notesSz cx="9296400" cy="7010400"/>
  <p:embeddedFontLst>
    <p:embeddedFont>
      <p:font typeface="Calibri Light" panose="020F0302020204030204" pitchFamily="34" charset="0"/>
      <p:regular r:id="rId85"/>
      <p:italic r:id="rId86"/>
    </p:embeddedFont>
    <p:embeddedFont>
      <p:font typeface="MS PGothic" panose="020B0600070205080204" pitchFamily="34" charset="-128"/>
      <p:regular r:id="rId87"/>
    </p:embeddedFont>
    <p:embeddedFont>
      <p:font typeface="Webdings" panose="05030102010509060703" pitchFamily="18" charset="2"/>
      <p:regular r:id="rId88"/>
    </p:embeddedFont>
    <p:embeddedFont>
      <p:font typeface="Arial Narrow" panose="020B0606020202030204" pitchFamily="34" charset="0"/>
      <p:regular r:id="rId89"/>
      <p:bold r:id="rId90"/>
      <p:italic r:id="rId91"/>
      <p:boldItalic r:id="rId92"/>
    </p:embeddedFont>
    <p:embeddedFont>
      <p:font typeface="Candara" panose="020E0502030303020204" pitchFamily="34" charset="0"/>
      <p:regular r:id="rId93"/>
      <p:bold r:id="rId94"/>
      <p:italic r:id="rId95"/>
      <p:boldItalic r:id="rId96"/>
    </p:embeddedFont>
    <p:embeddedFont>
      <p:font typeface="Arial Black" panose="020B0A04020102090204" pitchFamily="34" charset="0"/>
      <p:bold r:id="rId97"/>
      <p:italic r:id="rId98"/>
    </p:embeddedFont>
    <p:embeddedFont>
      <p:font typeface="MS PGothic" panose="020B0600070205080204" pitchFamily="34" charset="-128"/>
      <p:regular r:id="rId87"/>
    </p:embeddedFont>
    <p:embeddedFont>
      <p:font typeface="Trebuchet MS" panose="020B0603020202020204" pitchFamily="34" charset="0"/>
      <p:regular r:id="rId99"/>
      <p:bold r:id="rId100"/>
      <p:italic r:id="rId101"/>
      <p:boldItalic r:id="rId102"/>
    </p:embeddedFont>
    <p:embeddedFont>
      <p:font typeface="Verdana" panose="020B0604030504040204" pitchFamily="34" charset="0"/>
      <p:regular r:id="rId103"/>
      <p:bold r:id="rId104"/>
      <p:italic r:id="rId105"/>
      <p:boldItalic r:id="rId106"/>
    </p:embeddedFont>
    <p:embeddedFont>
      <p:font typeface="Calibri" panose="020F0502020204030204" pitchFamily="34" charset="0"/>
      <p:regular r:id="rId107"/>
      <p:bold r:id="rId108"/>
      <p:italic r:id="rId109"/>
      <p:boldItalic r:id="rId11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609371" algn="l" rtl="0" fontAlgn="base">
      <a:spcBef>
        <a:spcPct val="0"/>
      </a:spcBef>
      <a:spcAft>
        <a:spcPct val="0"/>
      </a:spcAft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1218742" algn="l" rtl="0" fontAlgn="base">
      <a:spcBef>
        <a:spcPct val="0"/>
      </a:spcBef>
      <a:spcAft>
        <a:spcPct val="0"/>
      </a:spcAft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828114" algn="l" rtl="0" fontAlgn="base">
      <a:spcBef>
        <a:spcPct val="0"/>
      </a:spcBef>
      <a:spcAft>
        <a:spcPct val="0"/>
      </a:spcAft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2437487" algn="l" rtl="0" fontAlgn="base">
      <a:spcBef>
        <a:spcPct val="0"/>
      </a:spcBef>
      <a:spcAft>
        <a:spcPct val="0"/>
      </a:spcAft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3046856" algn="l" defTabSz="1218742" rtl="0" eaLnBrk="1" latinLnBrk="0" hangingPunct="1"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3656228" algn="l" defTabSz="1218742" rtl="0" eaLnBrk="1" latinLnBrk="0" hangingPunct="1"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4265599" algn="l" defTabSz="1218742" rtl="0" eaLnBrk="1" latinLnBrk="0" hangingPunct="1"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4874971" algn="l" defTabSz="1218742" rtl="0" eaLnBrk="1" latinLnBrk="0" hangingPunct="1"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217D4B"/>
    <a:srgbClr val="285688"/>
    <a:srgbClr val="C0C0C0"/>
    <a:srgbClr val="B2B2B2"/>
    <a:srgbClr val="0099CC"/>
    <a:srgbClr val="33CCCC"/>
    <a:srgbClr val="FF6600"/>
    <a:srgbClr val="606F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84" autoAdjust="0"/>
    <p:restoredTop sz="76951" autoAdjust="0"/>
  </p:normalViewPr>
  <p:slideViewPr>
    <p:cSldViewPr snapToGrid="0" snapToObjects="1">
      <p:cViewPr varScale="1">
        <p:scale>
          <a:sx n="80" d="100"/>
          <a:sy n="80" d="100"/>
        </p:scale>
        <p:origin x="684" y="90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25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3840"/>
    </p:cViewPr>
  </p:sorterViewPr>
  <p:notesViewPr>
    <p:cSldViewPr snapToGrid="0" snapToObjects="1">
      <p:cViewPr varScale="1">
        <p:scale>
          <a:sx n="112" d="100"/>
          <a:sy n="112" d="100"/>
        </p:scale>
        <p:origin x="1782" y="108"/>
      </p:cViewPr>
      <p:guideLst>
        <p:guide orient="horz" pos="2208"/>
        <p:guide pos="2928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handoutMaster" Target="handoutMasters/handoutMaster1.xml"/><Relationship Id="rId89" Type="http://schemas.openxmlformats.org/officeDocument/2006/relationships/font" Target="fonts/font5.fntdata"/><Relationship Id="rId112" Type="http://schemas.openxmlformats.org/officeDocument/2006/relationships/viewProps" Target="viewProps.xml"/><Relationship Id="rId16" Type="http://schemas.openxmlformats.org/officeDocument/2006/relationships/slide" Target="slides/slide14.xml"/><Relationship Id="rId107" Type="http://schemas.openxmlformats.org/officeDocument/2006/relationships/font" Target="fonts/font23.fntdata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font" Target="fonts/font18.fntdata"/><Relationship Id="rId5" Type="http://schemas.openxmlformats.org/officeDocument/2006/relationships/slide" Target="slides/slide3.xml"/><Relationship Id="rId90" Type="http://schemas.openxmlformats.org/officeDocument/2006/relationships/font" Target="fonts/font6.fntdata"/><Relationship Id="rId95" Type="http://schemas.openxmlformats.org/officeDocument/2006/relationships/font" Target="fonts/font11.fntdata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theme" Target="theme/theme1.xml"/><Relationship Id="rId80" Type="http://schemas.openxmlformats.org/officeDocument/2006/relationships/slide" Target="slides/slide78.xml"/><Relationship Id="rId85" Type="http://schemas.openxmlformats.org/officeDocument/2006/relationships/font" Target="fonts/font1.fntdata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font" Target="fonts/font19.fntdata"/><Relationship Id="rId108" Type="http://schemas.openxmlformats.org/officeDocument/2006/relationships/font" Target="fonts/font24.fntdata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font" Target="fonts/font7.fntdata"/><Relationship Id="rId96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font" Target="fonts/font22.fntdata"/><Relationship Id="rId114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font" Target="fonts/font2.fntdata"/><Relationship Id="rId94" Type="http://schemas.openxmlformats.org/officeDocument/2006/relationships/font" Target="fonts/font10.fntdata"/><Relationship Id="rId99" Type="http://schemas.openxmlformats.org/officeDocument/2006/relationships/font" Target="fonts/font15.fntdata"/><Relationship Id="rId101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font" Target="fonts/font25.fntdata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13.fntdata"/><Relationship Id="rId104" Type="http://schemas.openxmlformats.org/officeDocument/2006/relationships/font" Target="fonts/font20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font" Target="fonts/font3.fntdata"/><Relationship Id="rId110" Type="http://schemas.openxmlformats.org/officeDocument/2006/relationships/font" Target="fonts/font26.fntdata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font" Target="fonts/font16.fntdata"/><Relationship Id="rId105" Type="http://schemas.openxmlformats.org/officeDocument/2006/relationships/font" Target="fonts/font21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font" Target="fonts/font9.fntdata"/><Relationship Id="rId98" Type="http://schemas.openxmlformats.org/officeDocument/2006/relationships/font" Target="fonts/font14.fntdata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notesMaster" Target="notesMasters/notesMaster1.xml"/><Relationship Id="rId88" Type="http://schemas.openxmlformats.org/officeDocument/2006/relationships/font" Target="fonts/font4.fntdata"/><Relationship Id="rId11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127B135-4060-4BBA-A428-0A80E2F7BF1F}" type="datetimeFigureOut">
              <a:rPr lang="en-US" smtClean="0"/>
              <a:pPr/>
              <a:t>2/26/2017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E51267F-95D4-417D-9635-A0C101355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10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7960" y="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12988" y="525463"/>
            <a:ext cx="4670425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9520" y="3329940"/>
            <a:ext cx="6817360" cy="315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AE47231-13CF-4769-AA48-3A0AAE099A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4924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9371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8742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114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7487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3046856" algn="l" defTabSz="12187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228" algn="l" defTabSz="12187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5599" algn="l" defTabSz="12187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4971" algn="l" defTabSz="12187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7458ADEA-437F-4244-844D-8C8B0037463B}" type="slidenum">
              <a:rPr lang="en-US" altLang="en-US" sz="1200">
                <a:latin typeface="Times New Roman" panose="02020603050405020304" pitchFamily="18" charset="0"/>
              </a:rPr>
              <a:pPr algn="r" eaLnBrk="1" hangingPunct="1"/>
              <a:t>2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altLang="en-US" sz="2400">
              <a:latin typeface="Times New Roman" panose="02020603050405020304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2103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C7C32B-16EB-42E2-9EBB-7C307F5E1F61}" type="slidenum">
              <a:rPr lang="en-US"/>
              <a:pPr/>
              <a:t>32</a:t>
            </a:fld>
            <a:endParaRPr lang="en-US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67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6BF05F-9F4B-4751-82A7-ED37B409DB18}" type="slidenum">
              <a:rPr lang="en-US"/>
              <a:pPr/>
              <a:t>33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20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9A3B2D-B380-46F1-B82A-43C5C4644C5C}" type="slidenum">
              <a:rPr lang="en-US"/>
              <a:pPr/>
              <a:t>34</a:t>
            </a:fld>
            <a:endParaRPr lang="en-US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18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A4D9BB-9B75-4988-AD10-C62A522F6AFA}" type="slidenum">
              <a:rPr lang="en-US"/>
              <a:pPr/>
              <a:t>35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111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03E89E-8E72-4E2E-A54C-24481ACBC6C5}" type="slidenum">
              <a:rPr lang="en-US"/>
              <a:pPr/>
              <a:t>36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25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496CBA-87B6-41C7-9A3D-C634A96D0FD1}" type="slidenum">
              <a:rPr lang="en-US"/>
              <a:pPr/>
              <a:t>38</a:t>
            </a:fld>
            <a:endParaRPr lang="en-US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0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973CEF-B927-4530-A53D-68A892AD0808}" type="slidenum">
              <a:rPr lang="en-US"/>
              <a:pPr/>
              <a:t>39</a:t>
            </a:fld>
            <a:endParaRPr lang="en-US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80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31B1B3-31A5-4448-8767-E0C2BBEE4F5E}" type="slidenum">
              <a:rPr lang="en-US"/>
              <a:pPr/>
              <a:t>40</a:t>
            </a:fld>
            <a:endParaRPr lang="en-US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785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EB650A-B302-4AB7-B3AA-EB838FCD318F}" type="slidenum">
              <a:rPr lang="en-US"/>
              <a:pPr/>
              <a:t>41</a:t>
            </a:fld>
            <a:endParaRPr lang="en-US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32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6960A3-3E3A-4362-BFE6-AB66BC1CD0BD}" type="slidenum">
              <a:rPr lang="en-US"/>
              <a:pPr/>
              <a:t>42</a:t>
            </a:fld>
            <a:endParaRPr lang="en-US"/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54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BE196125-0C04-4A59-B922-A4CFFD838924}" type="slidenum">
              <a:rPr lang="en-US" altLang="en-US" sz="1200">
                <a:latin typeface="Times New Roman" panose="02020603050405020304" pitchFamily="18" charset="0"/>
              </a:rPr>
              <a:pPr algn="r" eaLnBrk="1" hangingPunct="1"/>
              <a:t>3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altLang="en-US" sz="2400">
              <a:latin typeface="Times New Roman" panose="02020603050405020304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31979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4E7481-8345-4774-A342-ACFA86830BF9}" type="slidenum">
              <a:rPr lang="en-US"/>
              <a:pPr/>
              <a:t>43</a:t>
            </a:fld>
            <a:endParaRPr lang="en-US"/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483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C5C924-4B82-4C16-82B7-A01802F4044A}" type="slidenum">
              <a:rPr lang="en-US"/>
              <a:pPr/>
              <a:t>44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Warcraft</a:t>
            </a:r>
            <a:r>
              <a:rPr lang="en-US" baseline="0" dirty="0"/>
              <a:t> </a:t>
            </a:r>
            <a:r>
              <a:rPr lang="en-US" dirty="0"/>
              <a:t>card game</a:t>
            </a:r>
          </a:p>
          <a:p>
            <a:r>
              <a:rPr lang="en-US" dirty="0"/>
              <a:t>Headhunter </a:t>
            </a:r>
            <a:r>
              <a:rPr lang="en-US" baseline="0" dirty="0"/>
              <a:t>example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8653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C5C924-4B82-4C16-82B7-A01802F4044A}" type="slidenum">
              <a:rPr lang="en-US"/>
              <a:pPr/>
              <a:t>45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9941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C5C924-4B82-4C16-82B7-A01802F4044A}" type="slidenum">
              <a:rPr lang="en-US"/>
              <a:pPr/>
              <a:t>46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Diablo card game</a:t>
            </a:r>
          </a:p>
          <a:p>
            <a:r>
              <a:rPr lang="en-US"/>
              <a:t>Kill monsters, get treasure, buy better stuff, kill bigger monsters, get bigger treasures…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093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8F9195-BE56-413F-9CCA-81A34F44FB3C}" type="slidenum">
              <a:rPr lang="en-US"/>
              <a:pPr/>
              <a:t>48</a:t>
            </a:fld>
            <a:endParaRPr lang="en-US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330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F30E5-B261-45A8-BBE6-C069CDCC8CA1}" type="slidenum">
              <a:rPr lang="en-US"/>
              <a:pPr/>
              <a:t>49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507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F30E5-B261-45A8-BBE6-C069CDCC8CA1}" type="slidenum">
              <a:rPr lang="en-US"/>
              <a:pPr/>
              <a:t>50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8056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F30E5-B261-45A8-BBE6-C069CDCC8CA1}" type="slidenum">
              <a:rPr lang="en-US"/>
              <a:pPr/>
              <a:t>53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5791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F30E5-B261-45A8-BBE6-C069CDCC8CA1}" type="slidenum">
              <a:rPr lang="en-US"/>
              <a:pPr/>
              <a:t>55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5083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6DD134B-83A1-439B-A033-17815DD01179}" type="slidenum">
              <a:rPr lang="en-US" sz="1200">
                <a:latin typeface="Times New Roman" pitchFamily="18" charset="0"/>
              </a:rPr>
              <a:pPr algn="r"/>
              <a:t>56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151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A1F07AC0-682D-492E-B75F-9904BD13A03B}" type="slidenum">
              <a:rPr lang="en-US" altLang="en-US" sz="1200">
                <a:latin typeface="Times New Roman" panose="02020603050405020304" pitchFamily="18" charset="0"/>
              </a:rPr>
              <a:pPr algn="r" eaLnBrk="1" hangingPunct="1"/>
              <a:t>4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altLang="en-US" sz="2400">
              <a:latin typeface="Times New Roman" panose="02020603050405020304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15210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9EC120D-E96C-49FC-9497-B77B126EDC80}" type="slidenum">
              <a:rPr lang="en-US" sz="1200">
                <a:latin typeface="Times New Roman" pitchFamily="18" charset="0"/>
              </a:rPr>
              <a:pPr algn="r"/>
              <a:t>57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2645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853E725-2067-49C6-AE3B-B8920F1EF57C}" type="slidenum">
              <a:rPr lang="en-US" sz="1200">
                <a:latin typeface="Times New Roman" pitchFamily="18" charset="0"/>
              </a:rPr>
              <a:pPr algn="r"/>
              <a:t>58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4871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66266F7-57D6-44EA-BC5B-29FB89E1F089}" type="slidenum">
              <a:rPr lang="en-US" sz="1200">
                <a:latin typeface="Times New Roman" pitchFamily="18" charset="0"/>
              </a:rPr>
              <a:pPr algn="r"/>
              <a:t>59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2812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4CCF900-A80F-44E6-996F-DFC869B433B5}" type="slidenum">
              <a:rPr lang="en-US" sz="1200">
                <a:latin typeface="Times New Roman" pitchFamily="18" charset="0"/>
              </a:rPr>
              <a:pPr algn="r"/>
              <a:t>60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4872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F6B9103-5060-4AF2-8317-EEA6A5B8262D}" type="slidenum">
              <a:rPr lang="en-US" sz="1200">
                <a:latin typeface="Times New Roman" pitchFamily="18" charset="0"/>
              </a:rPr>
              <a:pPr algn="r"/>
              <a:t>62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9247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A93075A-98DE-42C5-9FEF-6F7879E53F4A}" type="slidenum">
              <a:rPr lang="en-US" sz="1200">
                <a:latin typeface="Times New Roman" pitchFamily="18" charset="0"/>
              </a:rPr>
              <a:pPr algn="r"/>
              <a:t>63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8547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55A981-64BA-4287-A83B-B520EF53FC47}" type="slidenum">
              <a:rPr lang="en-US" sz="1200">
                <a:latin typeface="Times New Roman" pitchFamily="18" charset="0"/>
              </a:rPr>
              <a:pPr algn="r"/>
              <a:t>64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6365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EFB7566-64E7-4642-9C87-B52C9151D375}" type="slidenum">
              <a:rPr lang="en-US" sz="1200">
                <a:latin typeface="Times New Roman" pitchFamily="18" charset="0"/>
              </a:rPr>
              <a:pPr algn="r"/>
              <a:t>65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7191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C23A4A8-88C4-4963-90FF-835D52523C21}" type="slidenum">
              <a:rPr lang="en-US" sz="1200">
                <a:latin typeface="Times New Roman" pitchFamily="18" charset="0"/>
              </a:rPr>
              <a:pPr algn="r"/>
              <a:t>66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6706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32F56A0-81AC-4694-91CC-B686A6A31772}" type="slidenum">
              <a:rPr lang="en-US" sz="1200">
                <a:latin typeface="Times New Roman" pitchFamily="18" charset="0"/>
              </a:rPr>
              <a:pPr algn="r"/>
              <a:t>67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844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147C1A6B-424F-4E5A-A66D-B764DF48842A}" type="slidenum">
              <a:rPr lang="en-US" altLang="en-US" sz="1200">
                <a:latin typeface="Times New Roman" panose="02020603050405020304" pitchFamily="18" charset="0"/>
              </a:rPr>
              <a:pPr algn="r" eaLnBrk="1" hangingPunct="1"/>
              <a:t>5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altLang="en-US" sz="2400">
              <a:latin typeface="Times New Roman" panose="02020603050405020304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15954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FDF4F89-1F91-459A-8EF5-DCCD5807BE91}" type="slidenum">
              <a:rPr lang="en-US" sz="1200">
                <a:latin typeface="Times New Roman" pitchFamily="18" charset="0"/>
              </a:rPr>
              <a:pPr algn="r"/>
              <a:t>71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0504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B482BEA-CB90-4AEC-ABBE-250FF74FF2B9}" type="slidenum">
              <a:rPr lang="en-US" sz="1200">
                <a:latin typeface="Times New Roman" pitchFamily="18" charset="0"/>
              </a:rPr>
              <a:pPr algn="r"/>
              <a:t>72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6802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DC2A5E6-1FEF-421C-80ED-5D68A5087D40}" type="slidenum">
              <a:rPr lang="en-US" sz="1200">
                <a:latin typeface="Times New Roman" pitchFamily="18" charset="0"/>
              </a:rPr>
              <a:pPr algn="r"/>
              <a:t>73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6581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EB9A-88D4-4C16-8F01-E525B6234C62}" type="slidenum">
              <a:rPr lang="en-US" sz="1200">
                <a:latin typeface="Times New Roman" pitchFamily="18" charset="0"/>
              </a:rPr>
              <a:pPr algn="r"/>
              <a:t>74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2895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F30E5-B261-45A8-BBE6-C069CDCC8CA1}" type="slidenum">
              <a:rPr lang="en-US"/>
              <a:pPr/>
              <a:t>75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6900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F30E5-B261-45A8-BBE6-C069CDCC8CA1}" type="slidenum">
              <a:rPr lang="en-US"/>
              <a:pPr/>
              <a:t>76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5840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F30E5-B261-45A8-BBE6-C069CDCC8CA1}" type="slidenum">
              <a:rPr lang="en-US"/>
              <a:pPr/>
              <a:t>77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7713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F30E5-B261-45A8-BBE6-C069CDCC8CA1}" type="slidenum">
              <a:rPr lang="en-US"/>
              <a:pPr/>
              <a:t>78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7142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F30E5-B261-45A8-BBE6-C069CDCC8CA1}" type="slidenum">
              <a:rPr lang="en-US"/>
              <a:pPr/>
              <a:t>79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371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EDA34A2A-C75E-4DFC-91E9-ACCE28E67A7E}" type="slidenum">
              <a:rPr lang="en-US" altLang="en-US" sz="1200">
                <a:latin typeface="Times New Roman" panose="02020603050405020304" pitchFamily="18" charset="0"/>
              </a:rPr>
              <a:pPr algn="r" eaLnBrk="1" hangingPunct="1"/>
              <a:t>9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altLang="en-US" sz="2400">
              <a:latin typeface="Times New Roman" panose="02020603050405020304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1144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22EC36-4BDE-479D-B70C-618B5E690842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264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874573-09DB-42E2-B8AC-D63B22689804}" type="slidenum">
              <a:rPr lang="en-US"/>
              <a:pPr/>
              <a:t>29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23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AE448F-B49F-404A-9D8C-82ABD6B00671}" type="slidenum">
              <a:rPr lang="en-US"/>
              <a:pPr/>
              <a:t>30</a:t>
            </a:fld>
            <a:endParaRPr lang="en-US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152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21AD04-1B20-486E-885F-787351F407AB}" type="slidenum">
              <a:rPr lang="en-US"/>
              <a:pPr/>
              <a:t>31</a:t>
            </a:fld>
            <a:endParaRPr 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66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2425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0098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3696771-F178-4193-98C6-50559B393FBF}" type="datetimeFigureOut">
              <a:rPr lang="en-US" altLang="en-US"/>
              <a:pPr/>
              <a:t>2/26/2017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6183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itchFamily="34" charset="0"/>
                <a:ea typeface="Geneva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F6E60A3-4561-428C-AF1B-3E6DBD7544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2953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/>
          <a:lstStyle>
            <a:lvl1pPr indent="-365669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05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/>
          <a:lstStyle>
            <a:lvl1pPr indent="-365669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537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/>
          <a:lstStyle>
            <a:lvl1pPr indent="-365669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555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/>
          <a:lstStyle>
            <a:lvl1pPr indent="-365669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215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/>
          <a:lstStyle>
            <a:lvl1pPr indent="-365669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990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/>
          <a:lstStyle>
            <a:lvl1pPr indent="-365669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332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/>
          <a:lstStyle>
            <a:lvl1pPr indent="-365669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048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/>
          <a:lstStyle>
            <a:lvl1pPr indent="-365669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7974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/>
          <a:lstStyle>
            <a:lvl1pPr indent="-365669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309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 lIns="121899" tIns="60949" rIns="121899" bIns="60949"/>
          <a:lstStyle>
            <a:lvl1pPr indent="-365696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977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/>
          <a:lstStyle>
            <a:lvl1pPr indent="-365669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3665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/>
          <a:lstStyle>
            <a:lvl1pPr indent="-365669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4419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0" y="0"/>
            <a:ext cx="121845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06294" y="1701800"/>
            <a:ext cx="8633751" cy="3657600"/>
          </a:xfrm>
          <a:prstGeom prst="rect">
            <a:avLst/>
          </a:prstGeom>
          <a:noFill/>
          <a:extLst/>
        </p:spPr>
        <p:txBody>
          <a:bodyPr/>
          <a:lstStyle>
            <a:lvl1pPr>
              <a:defRPr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2014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/>
          <a:lstStyle>
            <a:lvl1pPr indent="-365669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696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1092200"/>
            <a:ext cx="10766795" cy="1447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5D363139-8A8C-4057-B001-8FD50D9CCF5A}" type="datetimeFigureOut">
              <a:rPr lang="en-US" altLang="en-US"/>
              <a:pPr/>
              <a:t>2/26/2017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61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Verdana" pitchFamily="34" charset="0"/>
                <a:ea typeface="Geneva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490C167-428F-4F54-AE09-81F382F49E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0851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47401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/>
          <a:lstStyle>
            <a:lvl1pPr indent="-365669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8869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3696771-F178-4193-98C6-50559B393FBF}" type="datetimeFigureOut">
              <a:rPr lang="en-US" altLang="en-US"/>
              <a:pPr/>
              <a:t>2/26/2017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6183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itchFamily="34" charset="0"/>
                <a:ea typeface="Geneva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F6E60A3-4561-428C-AF1B-3E6DBD7544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004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 lIns="121899" tIns="60949" rIns="121899" bIns="60949"/>
          <a:lstStyle>
            <a:lvl1pPr indent="-365696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1092200"/>
            <a:ext cx="10766795" cy="1447800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6183"/>
          </a:xfrm>
          <a:prstGeom prst="rect">
            <a:avLst/>
          </a:prstGeom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CAB3C37-AAD3-49F1-854B-E97A6A05F2FA}" type="datetimeFigureOut">
              <a:rPr lang="en-US"/>
              <a:pPr>
                <a:defRPr/>
              </a:pPr>
              <a:t>2/26/2017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6183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>
                <a:solidFill>
                  <a:srgbClr val="000000"/>
                </a:solidFill>
                <a:latin typeface="Verdana" pitchFamily="34" charset="0"/>
                <a:ea typeface="Geneva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6183"/>
          </a:xfrm>
          <a:prstGeom prst="rect">
            <a:avLst/>
          </a:prstGeom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1D1FDAE-745D-4C2B-8C15-099E9CA16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 lIns="121899" tIns="60949" rIns="121899" bIns="60949"/>
          <a:lstStyle>
            <a:lvl1pPr indent="-365696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 lIns="121899" tIns="60949" rIns="121899" bIns="60949"/>
          <a:lstStyle>
            <a:lvl1pPr indent="-365696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 lIns="121899" tIns="60949" rIns="121899" bIns="60949"/>
          <a:lstStyle>
            <a:lvl1pPr indent="-365696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 lIns="121899" tIns="60949" rIns="121899" bIns="60949"/>
          <a:lstStyle>
            <a:lvl1pPr indent="-365696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 lIns="121899" tIns="60949" rIns="121899" bIns="60949"/>
          <a:lstStyle>
            <a:lvl1pPr indent="-365696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1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45"/>
          <a:stretch/>
        </p:blipFill>
        <p:spPr bwMode="auto">
          <a:xfrm>
            <a:off x="-27524" y="-48341"/>
            <a:ext cx="12184593" cy="579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52" b="3333"/>
          <a:stretch/>
        </p:blipFill>
        <p:spPr bwMode="auto">
          <a:xfrm>
            <a:off x="-1" y="6553200"/>
            <a:ext cx="1218459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0859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799">
          <a:solidFill>
            <a:srgbClr val="000000"/>
          </a:solidFill>
          <a:latin typeface="+mj-lt"/>
          <a:ea typeface="ヒラギノ角ゴ Pro W3" pitchFamily="80" charset="-128"/>
          <a:cs typeface="ヒラギノ角ゴ Pro W3" pitchFamily="80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799">
          <a:solidFill>
            <a:srgbClr val="000000"/>
          </a:solidFill>
          <a:latin typeface="Verdana" pitchFamily="45" charset="0"/>
          <a:ea typeface="ヒラギノ角ゴ Pro W3" pitchFamily="80" charset="-128"/>
          <a:cs typeface="ヒラギノ角ゴ Pro W3" pitchFamily="8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799">
          <a:solidFill>
            <a:srgbClr val="000000"/>
          </a:solidFill>
          <a:latin typeface="Verdana" pitchFamily="45" charset="0"/>
          <a:ea typeface="ヒラギノ角ゴ Pro W3" pitchFamily="80" charset="-128"/>
          <a:cs typeface="ヒラギノ角ゴ Pro W3" pitchFamily="8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799">
          <a:solidFill>
            <a:srgbClr val="000000"/>
          </a:solidFill>
          <a:latin typeface="Verdana" pitchFamily="45" charset="0"/>
          <a:ea typeface="ヒラギノ角ゴ Pro W3" pitchFamily="80" charset="-128"/>
          <a:cs typeface="ヒラギノ角ゴ Pro W3" pitchFamily="8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799">
          <a:solidFill>
            <a:srgbClr val="000000"/>
          </a:solidFill>
          <a:latin typeface="Verdana" pitchFamily="45" charset="0"/>
          <a:ea typeface="ヒラギノ角ゴ Pro W3" pitchFamily="80" charset="-128"/>
          <a:cs typeface="ヒラギノ角ゴ Pro W3" pitchFamily="80" charset="-128"/>
        </a:defRPr>
      </a:lvl5pPr>
      <a:lvl6pPr marL="609448" algn="l" rtl="0" eaLnBrk="1" fontAlgn="base" hangingPunct="1">
        <a:spcBef>
          <a:spcPct val="0"/>
        </a:spcBef>
        <a:spcAft>
          <a:spcPct val="0"/>
        </a:spcAft>
        <a:defRPr sz="5332">
          <a:solidFill>
            <a:srgbClr val="000000"/>
          </a:solidFill>
          <a:latin typeface="Verdana" pitchFamily="45" charset="0"/>
        </a:defRPr>
      </a:lvl6pPr>
      <a:lvl7pPr marL="1218895" algn="l" rtl="0" eaLnBrk="1" fontAlgn="base" hangingPunct="1">
        <a:spcBef>
          <a:spcPct val="0"/>
        </a:spcBef>
        <a:spcAft>
          <a:spcPct val="0"/>
        </a:spcAft>
        <a:defRPr sz="5332">
          <a:solidFill>
            <a:srgbClr val="000000"/>
          </a:solidFill>
          <a:latin typeface="Verdana" pitchFamily="45" charset="0"/>
        </a:defRPr>
      </a:lvl7pPr>
      <a:lvl8pPr marL="1828343" algn="l" rtl="0" eaLnBrk="1" fontAlgn="base" hangingPunct="1">
        <a:spcBef>
          <a:spcPct val="0"/>
        </a:spcBef>
        <a:spcAft>
          <a:spcPct val="0"/>
        </a:spcAft>
        <a:defRPr sz="5332">
          <a:solidFill>
            <a:srgbClr val="000000"/>
          </a:solidFill>
          <a:latin typeface="Verdana" pitchFamily="45" charset="0"/>
        </a:defRPr>
      </a:lvl8pPr>
      <a:lvl9pPr marL="2437790" algn="l" rtl="0" eaLnBrk="1" fontAlgn="base" hangingPunct="1">
        <a:spcBef>
          <a:spcPct val="0"/>
        </a:spcBef>
        <a:spcAft>
          <a:spcPct val="0"/>
        </a:spcAft>
        <a:defRPr sz="5332">
          <a:solidFill>
            <a:srgbClr val="000000"/>
          </a:solidFill>
          <a:latin typeface="Verdana" pitchFamily="45" charset="0"/>
        </a:defRPr>
      </a:lvl9pPr>
    </p:titleStyle>
    <p:bodyStyle>
      <a:lvl1pPr marL="457086" indent="-457086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Font typeface="Verdana" panose="020B0604030504040204" pitchFamily="34" charset="0"/>
        <a:buChar char="●"/>
        <a:defRPr sz="3732">
          <a:solidFill>
            <a:srgbClr val="000000"/>
          </a:solidFill>
          <a:latin typeface="+mn-lt"/>
          <a:ea typeface="ヒラギノ角ゴ Pro W3" pitchFamily="80" charset="-128"/>
          <a:cs typeface="ヒラギノ角ゴ Pro W3" pitchFamily="80" charset="-128"/>
        </a:defRPr>
      </a:lvl1pPr>
      <a:lvl2pPr marL="990352" indent="-380905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Font typeface="Verdana" panose="020B0604030504040204" pitchFamily="34" charset="0"/>
        <a:buChar char="●"/>
        <a:defRPr sz="3199">
          <a:solidFill>
            <a:srgbClr val="000000"/>
          </a:solidFill>
          <a:latin typeface="+mn-lt"/>
          <a:ea typeface="ヒラギノ角ゴ Pro W3" pitchFamily="45" charset="-128"/>
          <a:cs typeface="ヒラギノ角ゴ Pro W3" charset="0"/>
        </a:defRPr>
      </a:lvl2pPr>
      <a:lvl3pPr marL="1218895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Font typeface="Verdana" panose="020B0604030504040204" pitchFamily="34" charset="0"/>
        <a:buChar char="●"/>
        <a:defRPr sz="2666">
          <a:solidFill>
            <a:srgbClr val="000000"/>
          </a:solidFill>
          <a:latin typeface="+mn-lt"/>
          <a:ea typeface="ヒラギノ角ゴ Pro W3" pitchFamily="45" charset="-128"/>
          <a:cs typeface="ヒラギノ角ゴ Pro W3" charset="0"/>
        </a:defRPr>
      </a:lvl3pPr>
      <a:lvl4pPr marL="182834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0000"/>
        <a:buFont typeface="Verdana" panose="020B0604030504040204" pitchFamily="34" charset="0"/>
        <a:buChar char="●"/>
        <a:defRPr>
          <a:solidFill>
            <a:srgbClr val="000000"/>
          </a:solidFill>
          <a:latin typeface="+mn-lt"/>
          <a:ea typeface="ヒラギノ角ゴ Pro W3" pitchFamily="45" charset="-128"/>
          <a:cs typeface="ヒラギノ角ゴ Pro W3" charset="0"/>
        </a:defRPr>
      </a:lvl4pPr>
      <a:lvl5pPr marL="243779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75000"/>
        <a:buFont typeface="Verdana" panose="020B0604030504040204" pitchFamily="34" charset="0"/>
        <a:buChar char="●"/>
        <a:defRPr>
          <a:solidFill>
            <a:srgbClr val="000000"/>
          </a:solidFill>
          <a:latin typeface="+mn-lt"/>
          <a:ea typeface="ヒラギノ角ゴ Pro W3" pitchFamily="45" charset="-128"/>
          <a:cs typeface="ヒラギノ角ゴ Pro W3" charset="0"/>
        </a:defRPr>
      </a:lvl5pPr>
      <a:lvl6pPr marL="3351962" indent="-30472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&gt;"/>
        <a:defRPr>
          <a:solidFill>
            <a:srgbClr val="000000"/>
          </a:solidFill>
          <a:latin typeface="+mn-lt"/>
          <a:ea typeface="ヒラギノ角ゴ Pro W3" pitchFamily="45" charset="-128"/>
        </a:defRPr>
      </a:lvl6pPr>
      <a:lvl7pPr marL="3961409" indent="-30472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&gt;"/>
        <a:defRPr>
          <a:solidFill>
            <a:srgbClr val="000000"/>
          </a:solidFill>
          <a:latin typeface="+mn-lt"/>
          <a:ea typeface="ヒラギノ角ゴ Pro W3" pitchFamily="45" charset="-128"/>
        </a:defRPr>
      </a:lvl7pPr>
      <a:lvl8pPr marL="4570857" indent="-30472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&gt;"/>
        <a:defRPr>
          <a:solidFill>
            <a:srgbClr val="000000"/>
          </a:solidFill>
          <a:latin typeface="+mn-lt"/>
          <a:ea typeface="ヒラギノ角ゴ Pro W3" pitchFamily="45" charset="-128"/>
        </a:defRPr>
      </a:lvl8pPr>
      <a:lvl9pPr marL="5180305" indent="-30472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&gt;"/>
        <a:defRPr>
          <a:solidFill>
            <a:srgbClr val="000000"/>
          </a:solidFill>
          <a:latin typeface="+mn-lt"/>
          <a:ea typeface="ヒラギノ角ゴ Pro W3" pitchFamily="45" charset="-128"/>
        </a:defRPr>
      </a:lvl9pPr>
    </p:bodyStyle>
    <p:otherStyle>
      <a:defPPr>
        <a:defRPr lang="en-US"/>
      </a:defPPr>
      <a:lvl1pPr marL="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4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3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4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25.png"/><Relationship Id="rId4" Type="http://schemas.openxmlformats.org/officeDocument/2006/relationships/oleObject" Target="../embeddings/oleObject15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25.png"/><Relationship Id="rId4" Type="http://schemas.openxmlformats.org/officeDocument/2006/relationships/oleObject" Target="../embeddings/oleObject16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17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18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29.png"/><Relationship Id="rId4" Type="http://schemas.openxmlformats.org/officeDocument/2006/relationships/oleObject" Target="../embeddings/oleObject19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31.png"/><Relationship Id="rId4" Type="http://schemas.openxmlformats.org/officeDocument/2006/relationships/oleObject" Target="../embeddings/oleObject20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oleObject" Target="../embeddings/oleObject21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889000"/>
            <a:ext cx="10766425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US" altLang="en-US">
                <a:ea typeface="ヒラギノ角ゴ Pro W3" charset="-128"/>
              </a:rPr>
              <a:t>Game Design Workshop</a:t>
            </a:r>
            <a:br>
              <a:rPr lang="en-US" altLang="en-US">
                <a:ea typeface="ヒラギノ角ゴ Pro W3" charset="-128"/>
              </a:rPr>
            </a:br>
            <a:r>
              <a:rPr lang="en-US" altLang="en-US">
                <a:ea typeface="ヒラギノ角ゴ Pro W3" charset="-128"/>
              </a:rPr>
              <a:t/>
            </a:r>
            <a:br>
              <a:rPr lang="en-US" altLang="en-US">
                <a:ea typeface="ヒラギノ角ゴ Pro W3" charset="-128"/>
              </a:rPr>
            </a:br>
            <a:endParaRPr lang="en-US" altLang="en-US" sz="3199">
              <a:ea typeface="ヒラギノ角ゴ Pro W3" charset="-12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5"/>
          <a:stretch/>
        </p:blipFill>
        <p:spPr bwMode="auto">
          <a:xfrm>
            <a:off x="4164515" y="2239744"/>
            <a:ext cx="3555074" cy="403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4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9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889000"/>
            <a:ext cx="10766425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>
                <a:ea typeface="ヒラギノ角ゴ Pro W3" charset="-128"/>
              </a:rPr>
              <a:t>Fail Fast!</a:t>
            </a:r>
          </a:p>
        </p:txBody>
      </p:sp>
      <p:pic>
        <p:nvPicPr>
          <p:cNvPr id="21506" name="Picture 3" descr="21be6c83-2cfe-4ab0-8538-da1c95c4b03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4" r="706" b="16304"/>
          <a:stretch>
            <a:fillRect/>
          </a:stretch>
        </p:blipFill>
        <p:spPr bwMode="auto">
          <a:xfrm>
            <a:off x="2640911" y="1560470"/>
            <a:ext cx="6703854" cy="491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9783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AutoShape 3"/>
          <p:cNvSpPr>
            <a:spLocks noChangeArrowheads="1"/>
          </p:cNvSpPr>
          <p:nvPr/>
        </p:nvSpPr>
        <p:spPr bwMode="auto">
          <a:xfrm>
            <a:off x="4520022" y="1920210"/>
            <a:ext cx="2336191" cy="457081"/>
          </a:xfrm>
          <a:prstGeom prst="rightArrow">
            <a:avLst>
              <a:gd name="adj1" fmla="val 50000"/>
              <a:gd name="adj2" fmla="val 95833"/>
            </a:avLst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endParaRPr lang="en-US" altLang="en-US" sz="3199"/>
          </a:p>
        </p:txBody>
      </p:sp>
      <p:sp>
        <p:nvSpPr>
          <p:cNvPr id="23554" name="AutoShape 7"/>
          <p:cNvSpPr>
            <a:spLocks noChangeArrowheads="1"/>
          </p:cNvSpPr>
          <p:nvPr/>
        </p:nvSpPr>
        <p:spPr bwMode="auto">
          <a:xfrm rot="7615638">
            <a:off x="6526099" y="3037519"/>
            <a:ext cx="914162" cy="660228"/>
          </a:xfrm>
          <a:prstGeom prst="rightArrow">
            <a:avLst>
              <a:gd name="adj1" fmla="val 50000"/>
              <a:gd name="adj2" fmla="val 46154"/>
            </a:avLst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endParaRPr lang="en-US" altLang="en-US" sz="3199"/>
          </a:p>
        </p:txBody>
      </p:sp>
      <p:sp>
        <p:nvSpPr>
          <p:cNvPr id="23555" name="AutoShape 8"/>
          <p:cNvSpPr>
            <a:spLocks noChangeArrowheads="1"/>
          </p:cNvSpPr>
          <p:nvPr/>
        </p:nvSpPr>
        <p:spPr bwMode="auto">
          <a:xfrm rot="13984362" flipV="1">
            <a:off x="3783614" y="3113699"/>
            <a:ext cx="914162" cy="660228"/>
          </a:xfrm>
          <a:prstGeom prst="rightArrow">
            <a:avLst>
              <a:gd name="adj1" fmla="val 50000"/>
              <a:gd name="adj2" fmla="val 46154"/>
            </a:avLst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endParaRPr lang="en-US" altLang="en-US" sz="3199"/>
          </a:p>
        </p:txBody>
      </p:sp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4795117" y="2269369"/>
            <a:ext cx="1972220" cy="514217"/>
          </a:xfrm>
          <a:prstGeom prst="rightArrow">
            <a:avLst>
              <a:gd name="adj1" fmla="val 50000"/>
              <a:gd name="adj2" fmla="val 95833"/>
            </a:avLst>
          </a:prstGeom>
          <a:solidFill>
            <a:srgbClr val="800080"/>
          </a:solidFill>
          <a:ln w="1905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399" kern="0">
              <a:solidFill>
                <a:sysClr val="windowText" lastClr="000000"/>
              </a:solidFill>
              <a:latin typeface="Verdana" pitchFamily="48" charset="0"/>
              <a:ea typeface="Geneva" charset="-128"/>
            </a:endParaRPr>
          </a:p>
        </p:txBody>
      </p:sp>
      <p:sp>
        <p:nvSpPr>
          <p:cNvPr id="25" name="Oval 4"/>
          <p:cNvSpPr>
            <a:spLocks noChangeArrowheads="1"/>
          </p:cNvSpPr>
          <p:nvPr/>
        </p:nvSpPr>
        <p:spPr bwMode="auto">
          <a:xfrm>
            <a:off x="2437765" y="1499103"/>
            <a:ext cx="2143598" cy="2143598"/>
          </a:xfrm>
          <a:prstGeom prst="ellipse">
            <a:avLst/>
          </a:prstGeom>
          <a:gradFill rotWithShape="1">
            <a:gsLst>
              <a:gs pos="0">
                <a:srgbClr val="33CCFF">
                  <a:gamma/>
                  <a:tint val="0"/>
                  <a:invGamma/>
                  <a:alpha val="25000"/>
                </a:srgbClr>
              </a:gs>
              <a:gs pos="50000">
                <a:srgbClr val="33CCFF"/>
              </a:gs>
              <a:gs pos="100000">
                <a:srgbClr val="33CCFF">
                  <a:gamma/>
                  <a:tint val="0"/>
                  <a:invGamma/>
                  <a:alpha val="25000"/>
                </a:srgbClr>
              </a:gs>
            </a:gsLst>
            <a:lin ang="18900000" scaled="1"/>
          </a:gradFill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kumimoji="0" lang="en-US" altLang="en-US" sz="4266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Test</a:t>
            </a:r>
          </a:p>
        </p:txBody>
      </p:sp>
      <p:sp>
        <p:nvSpPr>
          <p:cNvPr id="27" name="Oval 6"/>
          <p:cNvSpPr>
            <a:spLocks noChangeArrowheads="1"/>
          </p:cNvSpPr>
          <p:nvPr/>
        </p:nvSpPr>
        <p:spPr bwMode="auto">
          <a:xfrm>
            <a:off x="4668150" y="4243706"/>
            <a:ext cx="2141509" cy="2143624"/>
          </a:xfrm>
          <a:prstGeom prst="ellipse">
            <a:avLst/>
          </a:prstGeom>
          <a:gradFill rotWithShape="1">
            <a:gsLst>
              <a:gs pos="0">
                <a:srgbClr val="FF6600">
                  <a:gamma/>
                  <a:tint val="0"/>
                  <a:invGamma/>
                </a:srgbClr>
              </a:gs>
              <a:gs pos="50000">
                <a:srgbClr val="FF6600"/>
              </a:gs>
              <a:gs pos="100000">
                <a:srgbClr val="FF6600">
                  <a:gamma/>
                  <a:tint val="0"/>
                  <a:invGamma/>
                </a:srgbClr>
              </a:gs>
            </a:gsLst>
            <a:lin ang="18900000" scaled="1"/>
          </a:gradFill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lIns="0" rIns="0" anchor="ctr">
            <a:normAutofit/>
          </a:bodyPr>
          <a:lstStyle/>
          <a:p>
            <a:pPr algn="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endParaRPr lang="en-US" sz="4266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Geneva" charset="-128"/>
            </a:endParaRPr>
          </a:p>
        </p:txBody>
      </p:sp>
      <p:sp>
        <p:nvSpPr>
          <p:cNvPr id="28" name="AutoShape 7"/>
          <p:cNvSpPr>
            <a:spLocks noChangeArrowheads="1"/>
          </p:cNvSpPr>
          <p:nvPr/>
        </p:nvSpPr>
        <p:spPr bwMode="auto">
          <a:xfrm rot="7615638">
            <a:off x="6361043" y="3619452"/>
            <a:ext cx="1028432" cy="558654"/>
          </a:xfrm>
          <a:prstGeom prst="rightArrow">
            <a:avLst>
              <a:gd name="adj1" fmla="val 50000"/>
              <a:gd name="adj2" fmla="val 46154"/>
            </a:avLst>
          </a:prstGeom>
          <a:solidFill>
            <a:srgbClr val="800080"/>
          </a:solidFill>
          <a:ln w="1905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399" kern="0">
              <a:solidFill>
                <a:sysClr val="windowText" lastClr="000000"/>
              </a:solidFill>
              <a:latin typeface="Verdana" pitchFamily="48" charset="0"/>
              <a:ea typeface="Geneva" charset="-128"/>
            </a:endParaRPr>
          </a:p>
        </p:txBody>
      </p:sp>
      <p:sp>
        <p:nvSpPr>
          <p:cNvPr id="29" name="AutoShape 8"/>
          <p:cNvSpPr>
            <a:spLocks noChangeArrowheads="1"/>
          </p:cNvSpPr>
          <p:nvPr/>
        </p:nvSpPr>
        <p:spPr bwMode="auto">
          <a:xfrm rot="13984362" flipV="1">
            <a:off x="4044955" y="3705154"/>
            <a:ext cx="1030548" cy="558654"/>
          </a:xfrm>
          <a:prstGeom prst="rightArrow">
            <a:avLst>
              <a:gd name="adj1" fmla="val 50000"/>
              <a:gd name="adj2" fmla="val 46154"/>
            </a:avLst>
          </a:prstGeom>
          <a:solidFill>
            <a:srgbClr val="800080"/>
          </a:solidFill>
          <a:ln w="1905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399" kern="0">
              <a:solidFill>
                <a:sysClr val="windowText" lastClr="000000"/>
              </a:solidFill>
              <a:latin typeface="Verdana" pitchFamily="48" charset="0"/>
              <a:ea typeface="Geneva" charset="-128"/>
            </a:endParaRP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7099595" y="1616506"/>
            <a:ext cx="2143598" cy="2143598"/>
          </a:xfrm>
          <a:prstGeom prst="ellipse">
            <a:avLst/>
          </a:prstGeom>
          <a:gradFill rotWithShape="1">
            <a:gsLst>
              <a:gs pos="0">
                <a:srgbClr val="FFCC00">
                  <a:gamma/>
                  <a:tint val="0"/>
                  <a:invGamma/>
                  <a:alpha val="25000"/>
                </a:srgbClr>
              </a:gs>
              <a:gs pos="50000">
                <a:srgbClr val="FFCC00"/>
              </a:gs>
              <a:gs pos="100000">
                <a:srgbClr val="FFCC00">
                  <a:gamma/>
                  <a:tint val="0"/>
                  <a:invGamma/>
                  <a:alpha val="25000"/>
                </a:srgbClr>
              </a:gs>
            </a:gsLst>
            <a:lin ang="18900000" scaled="1"/>
          </a:gradFill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lIns="0" rIns="0" anchor="ctr">
            <a:normAutofit/>
          </a:bodyPr>
          <a:lstStyle/>
          <a:p>
            <a:pPr algn="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endParaRPr lang="en-US" sz="3732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Geneva" charset="-128"/>
            </a:endParaRPr>
          </a:p>
        </p:txBody>
      </p:sp>
      <p:sp>
        <p:nvSpPr>
          <p:cNvPr id="26" name="Oval 5"/>
          <p:cNvSpPr>
            <a:spLocks noChangeArrowheads="1"/>
          </p:cNvSpPr>
          <p:nvPr/>
        </p:nvSpPr>
        <p:spPr bwMode="auto">
          <a:xfrm>
            <a:off x="7211721" y="1615491"/>
            <a:ext cx="2234618" cy="2143624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lIns="0" rIns="0" anchor="ctr">
            <a:norm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kumimoji="0" lang="en-US" altLang="en-US" sz="3466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Analyze</a:t>
            </a:r>
          </a:p>
        </p:txBody>
      </p:sp>
      <p:sp>
        <p:nvSpPr>
          <p:cNvPr id="31" name="Oval 5"/>
          <p:cNvSpPr>
            <a:spLocks noChangeArrowheads="1"/>
          </p:cNvSpPr>
          <p:nvPr/>
        </p:nvSpPr>
        <p:spPr bwMode="auto">
          <a:xfrm>
            <a:off x="4570809" y="4662696"/>
            <a:ext cx="2234618" cy="121888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lIns="0" rIns="0" anchor="ctr">
            <a:norm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kumimoji="0" lang="en-US" altLang="en-US" sz="3466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Revise</a:t>
            </a:r>
          </a:p>
        </p:txBody>
      </p:sp>
      <p:sp>
        <p:nvSpPr>
          <p:cNvPr id="15" name="Rectangle 9"/>
          <p:cNvSpPr txBox="1">
            <a:spLocks noChangeArrowheads="1"/>
          </p:cNvSpPr>
          <p:nvPr/>
        </p:nvSpPr>
        <p:spPr bwMode="auto">
          <a:xfrm>
            <a:off x="4164515" y="483367"/>
            <a:ext cx="3859795" cy="144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5332" kern="0" dirty="0">
                <a:solidFill>
                  <a:srgbClr val="000000"/>
                </a:solidFill>
                <a:latin typeface="+mj-lt"/>
                <a:ea typeface="ヒラギノ角ゴ Pro W3" pitchFamily="80" charset="-128"/>
                <a:cs typeface="ヒラギノ角ゴ Pro W3" pitchFamily="80" charset="-128"/>
              </a:rPr>
              <a:t>Fail Fast!</a:t>
            </a:r>
          </a:p>
        </p:txBody>
      </p:sp>
    </p:spTree>
    <p:extLst>
      <p:ext uri="{BB962C8B-B14F-4D97-AF65-F5344CB8AC3E}">
        <p14:creationId xmlns:p14="http://schemas.microsoft.com/office/powerpoint/2010/main" val="3887506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AutoShape 3"/>
          <p:cNvSpPr>
            <a:spLocks noChangeArrowheads="1"/>
          </p:cNvSpPr>
          <p:nvPr/>
        </p:nvSpPr>
        <p:spPr bwMode="auto">
          <a:xfrm>
            <a:off x="4520022" y="1920210"/>
            <a:ext cx="2336191" cy="457081"/>
          </a:xfrm>
          <a:prstGeom prst="rightArrow">
            <a:avLst>
              <a:gd name="adj1" fmla="val 50000"/>
              <a:gd name="adj2" fmla="val 95833"/>
            </a:avLst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endParaRPr lang="en-US" altLang="en-US" sz="3199"/>
          </a:p>
        </p:txBody>
      </p:sp>
      <p:sp>
        <p:nvSpPr>
          <p:cNvPr id="23554" name="AutoShape 7"/>
          <p:cNvSpPr>
            <a:spLocks noChangeArrowheads="1"/>
          </p:cNvSpPr>
          <p:nvPr/>
        </p:nvSpPr>
        <p:spPr bwMode="auto">
          <a:xfrm rot="7615638">
            <a:off x="6526099" y="3037519"/>
            <a:ext cx="914162" cy="660228"/>
          </a:xfrm>
          <a:prstGeom prst="rightArrow">
            <a:avLst>
              <a:gd name="adj1" fmla="val 50000"/>
              <a:gd name="adj2" fmla="val 46154"/>
            </a:avLst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endParaRPr lang="en-US" altLang="en-US" sz="3199"/>
          </a:p>
        </p:txBody>
      </p:sp>
      <p:sp>
        <p:nvSpPr>
          <p:cNvPr id="23555" name="AutoShape 8"/>
          <p:cNvSpPr>
            <a:spLocks noChangeArrowheads="1"/>
          </p:cNvSpPr>
          <p:nvPr/>
        </p:nvSpPr>
        <p:spPr bwMode="auto">
          <a:xfrm rot="13984362" flipV="1">
            <a:off x="3783614" y="3113699"/>
            <a:ext cx="914162" cy="660228"/>
          </a:xfrm>
          <a:prstGeom prst="rightArrow">
            <a:avLst>
              <a:gd name="adj1" fmla="val 50000"/>
              <a:gd name="adj2" fmla="val 46154"/>
            </a:avLst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endParaRPr lang="en-US" altLang="en-US" sz="3199"/>
          </a:p>
        </p:txBody>
      </p:sp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4795117" y="2269369"/>
            <a:ext cx="1972220" cy="514217"/>
          </a:xfrm>
          <a:prstGeom prst="rightArrow">
            <a:avLst>
              <a:gd name="adj1" fmla="val 50000"/>
              <a:gd name="adj2" fmla="val 95833"/>
            </a:avLst>
          </a:prstGeom>
          <a:solidFill>
            <a:srgbClr val="800080"/>
          </a:solidFill>
          <a:ln w="1905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399" kern="0">
              <a:solidFill>
                <a:sysClr val="windowText" lastClr="000000"/>
              </a:solidFill>
              <a:latin typeface="Verdana" pitchFamily="48" charset="0"/>
              <a:ea typeface="Geneva" charset="-128"/>
            </a:endParaRPr>
          </a:p>
        </p:txBody>
      </p:sp>
      <p:sp>
        <p:nvSpPr>
          <p:cNvPr id="25" name="Oval 4"/>
          <p:cNvSpPr>
            <a:spLocks noChangeArrowheads="1"/>
          </p:cNvSpPr>
          <p:nvPr/>
        </p:nvSpPr>
        <p:spPr bwMode="auto">
          <a:xfrm>
            <a:off x="2437765" y="1499103"/>
            <a:ext cx="2143598" cy="2143598"/>
          </a:xfrm>
          <a:prstGeom prst="ellipse">
            <a:avLst/>
          </a:prstGeom>
          <a:gradFill rotWithShape="1">
            <a:gsLst>
              <a:gs pos="0">
                <a:srgbClr val="33CCFF">
                  <a:gamma/>
                  <a:tint val="0"/>
                  <a:invGamma/>
                  <a:alpha val="25000"/>
                </a:srgbClr>
              </a:gs>
              <a:gs pos="50000">
                <a:srgbClr val="33CCFF"/>
              </a:gs>
              <a:gs pos="100000">
                <a:srgbClr val="33CCFF">
                  <a:gamma/>
                  <a:tint val="0"/>
                  <a:invGamma/>
                  <a:alpha val="25000"/>
                </a:srgbClr>
              </a:gs>
            </a:gsLst>
            <a:lin ang="18900000" scaled="1"/>
          </a:gradFill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kumimoji="0" lang="en-US" altLang="en-US" sz="4266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Test</a:t>
            </a:r>
          </a:p>
        </p:txBody>
      </p:sp>
      <p:sp>
        <p:nvSpPr>
          <p:cNvPr id="27" name="Oval 6"/>
          <p:cNvSpPr>
            <a:spLocks noChangeArrowheads="1"/>
          </p:cNvSpPr>
          <p:nvPr/>
        </p:nvSpPr>
        <p:spPr bwMode="auto">
          <a:xfrm>
            <a:off x="4668150" y="4243706"/>
            <a:ext cx="2141509" cy="2143624"/>
          </a:xfrm>
          <a:prstGeom prst="ellipse">
            <a:avLst/>
          </a:prstGeom>
          <a:gradFill rotWithShape="1">
            <a:gsLst>
              <a:gs pos="0">
                <a:srgbClr val="FF6600">
                  <a:gamma/>
                  <a:tint val="0"/>
                  <a:invGamma/>
                </a:srgbClr>
              </a:gs>
              <a:gs pos="50000">
                <a:srgbClr val="FF6600"/>
              </a:gs>
              <a:gs pos="100000">
                <a:srgbClr val="FF6600">
                  <a:gamma/>
                  <a:tint val="0"/>
                  <a:invGamma/>
                </a:srgbClr>
              </a:gs>
            </a:gsLst>
            <a:lin ang="18900000" scaled="1"/>
          </a:gradFill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lIns="0" rIns="0" anchor="ctr">
            <a:normAutofit/>
          </a:bodyPr>
          <a:lstStyle/>
          <a:p>
            <a:pPr algn="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endParaRPr lang="en-US" sz="4266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Geneva" charset="-128"/>
            </a:endParaRPr>
          </a:p>
        </p:txBody>
      </p:sp>
      <p:sp>
        <p:nvSpPr>
          <p:cNvPr id="28" name="AutoShape 7"/>
          <p:cNvSpPr>
            <a:spLocks noChangeArrowheads="1"/>
          </p:cNvSpPr>
          <p:nvPr/>
        </p:nvSpPr>
        <p:spPr bwMode="auto">
          <a:xfrm rot="7615638">
            <a:off x="6361043" y="3619452"/>
            <a:ext cx="1028432" cy="558654"/>
          </a:xfrm>
          <a:prstGeom prst="rightArrow">
            <a:avLst>
              <a:gd name="adj1" fmla="val 50000"/>
              <a:gd name="adj2" fmla="val 46154"/>
            </a:avLst>
          </a:prstGeom>
          <a:solidFill>
            <a:srgbClr val="800080"/>
          </a:solidFill>
          <a:ln w="1905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399" kern="0">
              <a:solidFill>
                <a:sysClr val="windowText" lastClr="000000"/>
              </a:solidFill>
              <a:latin typeface="Verdana" pitchFamily="48" charset="0"/>
              <a:ea typeface="Geneva" charset="-128"/>
            </a:endParaRPr>
          </a:p>
        </p:txBody>
      </p:sp>
      <p:sp>
        <p:nvSpPr>
          <p:cNvPr id="29" name="AutoShape 8"/>
          <p:cNvSpPr>
            <a:spLocks noChangeArrowheads="1"/>
          </p:cNvSpPr>
          <p:nvPr/>
        </p:nvSpPr>
        <p:spPr bwMode="auto">
          <a:xfrm rot="13984362" flipV="1">
            <a:off x="4044955" y="3705154"/>
            <a:ext cx="1030548" cy="558654"/>
          </a:xfrm>
          <a:prstGeom prst="rightArrow">
            <a:avLst>
              <a:gd name="adj1" fmla="val 50000"/>
              <a:gd name="adj2" fmla="val 46154"/>
            </a:avLst>
          </a:prstGeom>
          <a:solidFill>
            <a:srgbClr val="800080"/>
          </a:solidFill>
          <a:ln w="1905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399" kern="0">
              <a:solidFill>
                <a:sysClr val="windowText" lastClr="000000"/>
              </a:solidFill>
              <a:latin typeface="Verdana" pitchFamily="48" charset="0"/>
              <a:ea typeface="Geneva" charset="-128"/>
            </a:endParaRP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7099595" y="1616506"/>
            <a:ext cx="2143598" cy="2143598"/>
          </a:xfrm>
          <a:prstGeom prst="ellipse">
            <a:avLst/>
          </a:prstGeom>
          <a:gradFill rotWithShape="1">
            <a:gsLst>
              <a:gs pos="0">
                <a:srgbClr val="FFCC00">
                  <a:gamma/>
                  <a:tint val="0"/>
                  <a:invGamma/>
                  <a:alpha val="25000"/>
                </a:srgbClr>
              </a:gs>
              <a:gs pos="50000">
                <a:srgbClr val="FFCC00"/>
              </a:gs>
              <a:gs pos="100000">
                <a:srgbClr val="FFCC00">
                  <a:gamma/>
                  <a:tint val="0"/>
                  <a:invGamma/>
                  <a:alpha val="25000"/>
                </a:srgbClr>
              </a:gs>
            </a:gsLst>
            <a:lin ang="18900000" scaled="1"/>
          </a:gradFill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lIns="0" rIns="0" anchor="ctr">
            <a:normAutofit/>
          </a:bodyPr>
          <a:lstStyle/>
          <a:p>
            <a:pPr algn="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endParaRPr lang="en-US" sz="3732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Geneva" charset="-128"/>
            </a:endParaRPr>
          </a:p>
        </p:txBody>
      </p:sp>
      <p:sp>
        <p:nvSpPr>
          <p:cNvPr id="26" name="Oval 5"/>
          <p:cNvSpPr>
            <a:spLocks noChangeArrowheads="1"/>
          </p:cNvSpPr>
          <p:nvPr/>
        </p:nvSpPr>
        <p:spPr bwMode="auto">
          <a:xfrm>
            <a:off x="7211721" y="1615491"/>
            <a:ext cx="2234618" cy="2143624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lIns="0" rIns="0" anchor="ctr">
            <a:norm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kumimoji="0" lang="en-US" altLang="en-US" sz="3466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Analyze</a:t>
            </a:r>
          </a:p>
        </p:txBody>
      </p:sp>
      <p:sp>
        <p:nvSpPr>
          <p:cNvPr id="31" name="Oval 5"/>
          <p:cNvSpPr>
            <a:spLocks noChangeArrowheads="1"/>
          </p:cNvSpPr>
          <p:nvPr/>
        </p:nvSpPr>
        <p:spPr bwMode="auto">
          <a:xfrm>
            <a:off x="4570809" y="4662696"/>
            <a:ext cx="2234618" cy="121888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lIns="0" rIns="0" anchor="ctr">
            <a:norm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kumimoji="0" lang="en-US" altLang="en-US" sz="3466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Revise</a:t>
            </a:r>
          </a:p>
        </p:txBody>
      </p:sp>
      <p:sp>
        <p:nvSpPr>
          <p:cNvPr id="15" name="Rectangle 9"/>
          <p:cNvSpPr txBox="1">
            <a:spLocks noChangeArrowheads="1"/>
          </p:cNvSpPr>
          <p:nvPr/>
        </p:nvSpPr>
        <p:spPr bwMode="auto">
          <a:xfrm>
            <a:off x="4164515" y="483367"/>
            <a:ext cx="3859795" cy="144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5332" kern="0" dirty="0">
                <a:solidFill>
                  <a:srgbClr val="000000"/>
                </a:solidFill>
                <a:latin typeface="+mj-lt"/>
                <a:ea typeface="ヒラギノ角ゴ Pro W3" pitchFamily="80" charset="-128"/>
                <a:cs typeface="ヒラギノ角ゴ Pro W3" pitchFamily="80" charset="-128"/>
              </a:rPr>
              <a:t>Fail Fast!</a:t>
            </a:r>
          </a:p>
        </p:txBody>
      </p:sp>
      <p:sp>
        <p:nvSpPr>
          <p:cNvPr id="14" name="Rectangle 9"/>
          <p:cNvSpPr txBox="1">
            <a:spLocks noChangeArrowheads="1"/>
          </p:cNvSpPr>
          <p:nvPr/>
        </p:nvSpPr>
        <p:spPr bwMode="auto">
          <a:xfrm>
            <a:off x="6805427" y="4724063"/>
            <a:ext cx="4773956" cy="144742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4266" kern="0">
                <a:solidFill>
                  <a:srgbClr val="000000"/>
                </a:solidFill>
                <a:latin typeface="+mj-lt"/>
                <a:ea typeface="ヒラギノ角ゴ Pro W3" charset="-128"/>
                <a:cs typeface="ヒラギノ角ゴ Pro W3" pitchFamily="80" charset="-128"/>
              </a:rPr>
              <a:t>Follow the Fun!</a:t>
            </a:r>
            <a:endParaRPr lang="en-US" sz="4266" kern="0" dirty="0">
              <a:solidFill>
                <a:srgbClr val="000000"/>
              </a:solidFill>
              <a:latin typeface="+mj-lt"/>
              <a:ea typeface="ヒラギノ角ゴ Pro W3" charset="-128"/>
              <a:cs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5457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7" name="Object 1"/>
          <p:cNvGraphicFramePr>
            <a:graphicFrameLocks noChangeAspect="1"/>
          </p:cNvGraphicFramePr>
          <p:nvPr/>
        </p:nvGraphicFramePr>
        <p:xfrm>
          <a:off x="1646338" y="893"/>
          <a:ext cx="8896149" cy="6856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Acrobat Document" r:id="rId3" imgW="13017500" imgH="10007600" progId="AcroExch.Document.7">
                  <p:embed/>
                </p:oleObj>
              </mc:Choice>
              <mc:Fallback>
                <p:oleObj name="Acrobat Document" r:id="rId3" imgW="13017500" imgH="10007600" progId="AcroExch.Document.7">
                  <p:embed/>
                  <p:pic>
                    <p:nvPicPr>
                      <p:cNvPr id="24577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6338" y="893"/>
                        <a:ext cx="8896149" cy="68562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6964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1" name="Object 2"/>
          <p:cNvGraphicFramePr>
            <a:graphicFrameLocks noChangeAspect="1"/>
          </p:cNvGraphicFramePr>
          <p:nvPr/>
        </p:nvGraphicFramePr>
        <p:xfrm>
          <a:off x="1646338" y="893"/>
          <a:ext cx="8896149" cy="6856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Acrobat Document" r:id="rId3" imgW="13017500" imgH="10007600" progId="AcroExch.Document.7">
                  <p:embed/>
                </p:oleObj>
              </mc:Choice>
              <mc:Fallback>
                <p:oleObj name="Acrobat Document" r:id="rId3" imgW="13017500" imgH="10007600" progId="AcroExch.Document.7">
                  <p:embed/>
                  <p:pic>
                    <p:nvPicPr>
                      <p:cNvPr id="2560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6338" y="893"/>
                        <a:ext cx="8896149" cy="68562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2344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5" name="Object 2"/>
          <p:cNvGraphicFramePr>
            <a:graphicFrameLocks noChangeAspect="1"/>
          </p:cNvGraphicFramePr>
          <p:nvPr/>
        </p:nvGraphicFramePr>
        <p:xfrm>
          <a:off x="1646338" y="893"/>
          <a:ext cx="8896149" cy="6856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Acrobat Document" r:id="rId3" imgW="13017500" imgH="10007600" progId="AcroExch.Document.7">
                  <p:embed/>
                </p:oleObj>
              </mc:Choice>
              <mc:Fallback>
                <p:oleObj name="Acrobat Document" r:id="rId3" imgW="13017500" imgH="10007600" progId="AcroExch.Document.7">
                  <p:embed/>
                  <p:pic>
                    <p:nvPicPr>
                      <p:cNvPr id="2662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6338" y="893"/>
                        <a:ext cx="8896149" cy="68562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0355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49" name="Object 2"/>
          <p:cNvGraphicFramePr>
            <a:graphicFrameLocks noChangeAspect="1"/>
          </p:cNvGraphicFramePr>
          <p:nvPr/>
        </p:nvGraphicFramePr>
        <p:xfrm>
          <a:off x="1646338" y="893"/>
          <a:ext cx="8896149" cy="6856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Acrobat Document" r:id="rId3" imgW="13017500" imgH="10007600" progId="AcroExch.Document.7">
                  <p:embed/>
                </p:oleObj>
              </mc:Choice>
              <mc:Fallback>
                <p:oleObj name="Acrobat Document" r:id="rId3" imgW="13017500" imgH="10007600" progId="AcroExch.Document.7">
                  <p:embed/>
                  <p:pic>
                    <p:nvPicPr>
                      <p:cNvPr id="2764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6338" y="893"/>
                        <a:ext cx="8896149" cy="68562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6914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3" name="Object 2"/>
          <p:cNvGraphicFramePr>
            <a:graphicFrameLocks noChangeAspect="1"/>
          </p:cNvGraphicFramePr>
          <p:nvPr/>
        </p:nvGraphicFramePr>
        <p:xfrm>
          <a:off x="1646338" y="893"/>
          <a:ext cx="8896149" cy="6856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Acrobat Document" r:id="rId3" imgW="13017500" imgH="10007600" progId="AcroExch.Document.7">
                  <p:embed/>
                </p:oleObj>
              </mc:Choice>
              <mc:Fallback>
                <p:oleObj name="Acrobat Document" r:id="rId3" imgW="13017500" imgH="10007600" progId="AcroExch.Document.7">
                  <p:embed/>
                  <p:pic>
                    <p:nvPicPr>
                      <p:cNvPr id="2867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6338" y="893"/>
                        <a:ext cx="8896149" cy="68562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6773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7" name="Object 2"/>
          <p:cNvGraphicFramePr>
            <a:graphicFrameLocks noChangeAspect="1"/>
          </p:cNvGraphicFramePr>
          <p:nvPr/>
        </p:nvGraphicFramePr>
        <p:xfrm>
          <a:off x="1646338" y="893"/>
          <a:ext cx="8896149" cy="6856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Acrobat Document" r:id="rId3" imgW="13017500" imgH="10007600" progId="AcroExch.Document.7">
                  <p:embed/>
                </p:oleObj>
              </mc:Choice>
              <mc:Fallback>
                <p:oleObj name="Acrobat Document" r:id="rId3" imgW="13017500" imgH="10007600" progId="AcroExch.Document.7">
                  <p:embed/>
                  <p:pic>
                    <p:nvPicPr>
                      <p:cNvPr id="2969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6338" y="893"/>
                        <a:ext cx="8896149" cy="68562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7089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1" name="Object 2"/>
          <p:cNvGraphicFramePr>
            <a:graphicFrameLocks noChangeAspect="1"/>
          </p:cNvGraphicFramePr>
          <p:nvPr/>
        </p:nvGraphicFramePr>
        <p:xfrm>
          <a:off x="1646338" y="893"/>
          <a:ext cx="8896149" cy="6856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Acrobat Document" r:id="rId3" imgW="13017500" imgH="10007600" progId="AcroExch.Document.7">
                  <p:embed/>
                </p:oleObj>
              </mc:Choice>
              <mc:Fallback>
                <p:oleObj name="Acrobat Document" r:id="rId3" imgW="13017500" imgH="10007600" progId="AcroExch.Document.7">
                  <p:embed/>
                  <p:pic>
                    <p:nvPicPr>
                      <p:cNvPr id="3072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6338" y="893"/>
                        <a:ext cx="8896149" cy="68562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3148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Rectangle 9"/>
          <p:cNvSpPr>
            <a:spLocks noGrp="1" noChangeArrowheads="1"/>
          </p:cNvSpPr>
          <p:nvPr>
            <p:ph sz="quarter" idx="4294967295"/>
          </p:nvPr>
        </p:nvSpPr>
        <p:spPr>
          <a:xfrm>
            <a:off x="0" y="2006600"/>
            <a:ext cx="10766425" cy="3657600"/>
          </a:xfrm>
          <a:prstGeom prst="rect">
            <a:avLst/>
          </a:prstGeom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-363976"/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Started in 2001</a:t>
            </a:r>
          </a:p>
          <a:p>
            <a:pPr marL="0" indent="-363976"/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Hands-on</a:t>
            </a:r>
          </a:p>
          <a:p>
            <a:pPr marL="0" indent="-363976"/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Focused on iteration</a:t>
            </a:r>
          </a:p>
          <a:p>
            <a:pPr marL="0" indent="-363976"/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Grounded in a formal approach </a:t>
            </a:r>
          </a:p>
          <a:p>
            <a:pPr marL="0" indent="-363976"/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Intended to be open-ended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89000"/>
            <a:ext cx="10766425" cy="1041400"/>
          </a:xfrm>
          <a:prstGeom prst="rect">
            <a:avLst/>
          </a:prstGeom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About The Workshop</a:t>
            </a:r>
          </a:p>
        </p:txBody>
      </p:sp>
    </p:spTree>
    <p:extLst>
      <p:ext uri="{BB962C8B-B14F-4D97-AF65-F5344CB8AC3E}">
        <p14:creationId xmlns:p14="http://schemas.microsoft.com/office/powerpoint/2010/main" val="996845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5" name="Object 2"/>
          <p:cNvGraphicFramePr>
            <a:graphicFrameLocks noChangeAspect="1"/>
          </p:cNvGraphicFramePr>
          <p:nvPr/>
        </p:nvGraphicFramePr>
        <p:xfrm>
          <a:off x="1646338" y="893"/>
          <a:ext cx="8896149" cy="6856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3" name="Acrobat Document" r:id="rId3" imgW="13017500" imgH="10007600" progId="AcroExch.Document.7">
                  <p:embed/>
                </p:oleObj>
              </mc:Choice>
              <mc:Fallback>
                <p:oleObj name="Acrobat Document" r:id="rId3" imgW="13017500" imgH="10007600" progId="AcroExch.Document.7">
                  <p:embed/>
                  <p:pic>
                    <p:nvPicPr>
                      <p:cNvPr id="3174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6338" y="893"/>
                        <a:ext cx="8896149" cy="68562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1146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69" name="Object 2"/>
          <p:cNvGraphicFramePr>
            <a:graphicFrameLocks noChangeAspect="1"/>
          </p:cNvGraphicFramePr>
          <p:nvPr/>
        </p:nvGraphicFramePr>
        <p:xfrm>
          <a:off x="1646338" y="893"/>
          <a:ext cx="8896149" cy="6856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7" name="Acrobat Document" r:id="rId3" imgW="13017500" imgH="10007600" progId="AcroExch.Document.7">
                  <p:embed/>
                </p:oleObj>
              </mc:Choice>
              <mc:Fallback>
                <p:oleObj name="Acrobat Document" r:id="rId3" imgW="13017500" imgH="10007600" progId="AcroExch.Document.7">
                  <p:embed/>
                  <p:pic>
                    <p:nvPicPr>
                      <p:cNvPr id="3276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6338" y="893"/>
                        <a:ext cx="8896149" cy="68562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6157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3" name="Object 2"/>
          <p:cNvGraphicFramePr>
            <a:graphicFrameLocks noChangeAspect="1"/>
          </p:cNvGraphicFramePr>
          <p:nvPr/>
        </p:nvGraphicFramePr>
        <p:xfrm>
          <a:off x="1646338" y="893"/>
          <a:ext cx="8896149" cy="6856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1" name="Acrobat Document" r:id="rId3" imgW="13017500" imgH="10007600" progId="AcroExch.Document.7">
                  <p:embed/>
                </p:oleObj>
              </mc:Choice>
              <mc:Fallback>
                <p:oleObj name="Acrobat Document" r:id="rId3" imgW="13017500" imgH="10007600" progId="AcroExch.Document.7">
                  <p:embed/>
                  <p:pic>
                    <p:nvPicPr>
                      <p:cNvPr id="3379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6338" y="893"/>
                        <a:ext cx="8896149" cy="68562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8538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7" name="Object 2"/>
          <p:cNvGraphicFramePr>
            <a:graphicFrameLocks noChangeAspect="1"/>
          </p:cNvGraphicFramePr>
          <p:nvPr/>
        </p:nvGraphicFramePr>
        <p:xfrm>
          <a:off x="1646338" y="893"/>
          <a:ext cx="8896149" cy="6856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5" name="Acrobat Document" r:id="rId3" imgW="13017500" imgH="10007600" progId="AcroExch.Document.7">
                  <p:embed/>
                </p:oleObj>
              </mc:Choice>
              <mc:Fallback>
                <p:oleObj name="Acrobat Document" r:id="rId3" imgW="13017500" imgH="10007600" progId="AcroExch.Document.7">
                  <p:embed/>
                  <p:pic>
                    <p:nvPicPr>
                      <p:cNvPr id="3481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6338" y="893"/>
                        <a:ext cx="8896149" cy="68562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4236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4520022" y="1704367"/>
            <a:ext cx="2336191" cy="457081"/>
          </a:xfrm>
          <a:prstGeom prst="rightArrow">
            <a:avLst>
              <a:gd name="adj1" fmla="val 50000"/>
              <a:gd name="adj2" fmla="val 95833"/>
            </a:avLst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endParaRPr lang="en-US" altLang="en-US" sz="3199"/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 rot="7615638">
            <a:off x="6526099" y="2821676"/>
            <a:ext cx="914162" cy="660228"/>
          </a:xfrm>
          <a:prstGeom prst="rightArrow">
            <a:avLst>
              <a:gd name="adj1" fmla="val 50000"/>
              <a:gd name="adj2" fmla="val 46154"/>
            </a:avLst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endParaRPr lang="en-US" altLang="en-US" sz="3199"/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 rot="13984362" flipV="1">
            <a:off x="3783614" y="2897856"/>
            <a:ext cx="914162" cy="660228"/>
          </a:xfrm>
          <a:prstGeom prst="rightArrow">
            <a:avLst>
              <a:gd name="adj1" fmla="val 50000"/>
              <a:gd name="adj2" fmla="val 46154"/>
            </a:avLst>
          </a:prstGeom>
          <a:solidFill>
            <a:schemeClr val="tx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endParaRPr lang="en-US" altLang="en-US" sz="3199"/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4795117" y="2053525"/>
            <a:ext cx="1972220" cy="514217"/>
          </a:xfrm>
          <a:prstGeom prst="rightArrow">
            <a:avLst>
              <a:gd name="adj1" fmla="val 50000"/>
              <a:gd name="adj2" fmla="val 95833"/>
            </a:avLst>
          </a:prstGeom>
          <a:solidFill>
            <a:srgbClr val="800080"/>
          </a:solidFill>
          <a:ln w="1905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399" kern="0">
              <a:solidFill>
                <a:sysClr val="windowText" lastClr="000000"/>
              </a:solidFill>
              <a:latin typeface="Verdana" pitchFamily="48" charset="0"/>
              <a:ea typeface="Geneva" charset="-128"/>
            </a:endParaRP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2437765" y="1283259"/>
            <a:ext cx="2143598" cy="2143598"/>
          </a:xfrm>
          <a:prstGeom prst="ellipse">
            <a:avLst/>
          </a:prstGeom>
          <a:gradFill rotWithShape="1">
            <a:gsLst>
              <a:gs pos="0">
                <a:srgbClr val="33CCFF">
                  <a:gamma/>
                  <a:tint val="0"/>
                  <a:invGamma/>
                  <a:alpha val="25000"/>
                </a:srgbClr>
              </a:gs>
              <a:gs pos="50000">
                <a:srgbClr val="33CCFF"/>
              </a:gs>
              <a:gs pos="100000">
                <a:srgbClr val="33CCFF">
                  <a:gamma/>
                  <a:tint val="0"/>
                  <a:invGamma/>
                  <a:alpha val="25000"/>
                </a:srgbClr>
              </a:gs>
            </a:gsLst>
            <a:lin ang="18900000" scaled="1"/>
          </a:gradFill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kumimoji="0" lang="en-US" altLang="en-US" sz="4266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Test</a:t>
            </a:r>
          </a:p>
        </p:txBody>
      </p:sp>
      <p:sp>
        <p:nvSpPr>
          <p:cNvPr id="23" name="Oval 6"/>
          <p:cNvSpPr>
            <a:spLocks noChangeArrowheads="1"/>
          </p:cNvSpPr>
          <p:nvPr/>
        </p:nvSpPr>
        <p:spPr bwMode="auto">
          <a:xfrm>
            <a:off x="4668150" y="4027862"/>
            <a:ext cx="2141509" cy="2143624"/>
          </a:xfrm>
          <a:prstGeom prst="ellipse">
            <a:avLst/>
          </a:prstGeom>
          <a:gradFill rotWithShape="1">
            <a:gsLst>
              <a:gs pos="0">
                <a:srgbClr val="FF6600">
                  <a:gamma/>
                  <a:tint val="0"/>
                  <a:invGamma/>
                </a:srgbClr>
              </a:gs>
              <a:gs pos="50000">
                <a:srgbClr val="FF6600"/>
              </a:gs>
              <a:gs pos="100000">
                <a:srgbClr val="FF6600">
                  <a:gamma/>
                  <a:tint val="0"/>
                  <a:invGamma/>
                </a:srgbClr>
              </a:gs>
            </a:gsLst>
            <a:lin ang="18900000" scaled="1"/>
          </a:gradFill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lIns="0" rIns="0" anchor="ctr">
            <a:normAutofit/>
          </a:bodyPr>
          <a:lstStyle/>
          <a:p>
            <a:pPr algn="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endParaRPr lang="en-US" sz="4266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Geneva" charset="-128"/>
            </a:endParaRPr>
          </a:p>
        </p:txBody>
      </p:sp>
      <p:sp>
        <p:nvSpPr>
          <p:cNvPr id="24" name="AutoShape 7"/>
          <p:cNvSpPr>
            <a:spLocks noChangeArrowheads="1"/>
          </p:cNvSpPr>
          <p:nvPr/>
        </p:nvSpPr>
        <p:spPr bwMode="auto">
          <a:xfrm rot="7615638">
            <a:off x="6361043" y="3403608"/>
            <a:ext cx="1028432" cy="558654"/>
          </a:xfrm>
          <a:prstGeom prst="rightArrow">
            <a:avLst>
              <a:gd name="adj1" fmla="val 50000"/>
              <a:gd name="adj2" fmla="val 46154"/>
            </a:avLst>
          </a:prstGeom>
          <a:solidFill>
            <a:srgbClr val="800080"/>
          </a:solidFill>
          <a:ln w="1905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399" kern="0">
              <a:solidFill>
                <a:sysClr val="windowText" lastClr="000000"/>
              </a:solidFill>
              <a:latin typeface="Verdana" pitchFamily="48" charset="0"/>
              <a:ea typeface="Geneva" charset="-128"/>
            </a:endParaRPr>
          </a:p>
        </p:txBody>
      </p:sp>
      <p:sp>
        <p:nvSpPr>
          <p:cNvPr id="25" name="AutoShape 8"/>
          <p:cNvSpPr>
            <a:spLocks noChangeArrowheads="1"/>
          </p:cNvSpPr>
          <p:nvPr/>
        </p:nvSpPr>
        <p:spPr bwMode="auto">
          <a:xfrm rot="13984362" flipV="1">
            <a:off x="4044955" y="3489310"/>
            <a:ext cx="1030548" cy="558654"/>
          </a:xfrm>
          <a:prstGeom prst="rightArrow">
            <a:avLst>
              <a:gd name="adj1" fmla="val 50000"/>
              <a:gd name="adj2" fmla="val 46154"/>
            </a:avLst>
          </a:prstGeom>
          <a:solidFill>
            <a:srgbClr val="800080"/>
          </a:solidFill>
          <a:ln w="1905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399" kern="0">
              <a:solidFill>
                <a:sysClr val="windowText" lastClr="000000"/>
              </a:solidFill>
              <a:latin typeface="Verdana" pitchFamily="48" charset="0"/>
              <a:ea typeface="Geneva" charset="-128"/>
            </a:endParaRPr>
          </a:p>
        </p:txBody>
      </p:sp>
      <p:sp>
        <p:nvSpPr>
          <p:cNvPr id="26" name="Oval 5"/>
          <p:cNvSpPr>
            <a:spLocks noChangeArrowheads="1"/>
          </p:cNvSpPr>
          <p:nvPr/>
        </p:nvSpPr>
        <p:spPr bwMode="auto">
          <a:xfrm>
            <a:off x="7099595" y="1400662"/>
            <a:ext cx="2143598" cy="2143598"/>
          </a:xfrm>
          <a:prstGeom prst="ellipse">
            <a:avLst/>
          </a:prstGeom>
          <a:gradFill rotWithShape="1">
            <a:gsLst>
              <a:gs pos="0">
                <a:srgbClr val="FFCC00">
                  <a:gamma/>
                  <a:tint val="0"/>
                  <a:invGamma/>
                  <a:alpha val="25000"/>
                </a:srgbClr>
              </a:gs>
              <a:gs pos="50000">
                <a:srgbClr val="FFCC00"/>
              </a:gs>
              <a:gs pos="100000">
                <a:srgbClr val="FFCC00">
                  <a:gamma/>
                  <a:tint val="0"/>
                  <a:invGamma/>
                  <a:alpha val="25000"/>
                </a:srgbClr>
              </a:gs>
            </a:gsLst>
            <a:lin ang="18900000" scaled="1"/>
          </a:gradFill>
          <a:ln w="2857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wrap="none" lIns="0" rIns="0" anchor="ctr">
            <a:normAutofit/>
          </a:bodyPr>
          <a:lstStyle/>
          <a:p>
            <a:pPr algn="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endParaRPr lang="en-US" sz="3732" kern="0" dirty="0">
              <a:solidFill>
                <a:sysClr val="window" lastClr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Geneva" charset="-128"/>
            </a:endParaRPr>
          </a:p>
        </p:txBody>
      </p:sp>
      <p:sp>
        <p:nvSpPr>
          <p:cNvPr id="27" name="Oval 5"/>
          <p:cNvSpPr>
            <a:spLocks noChangeArrowheads="1"/>
          </p:cNvSpPr>
          <p:nvPr/>
        </p:nvSpPr>
        <p:spPr bwMode="auto">
          <a:xfrm>
            <a:off x="7211721" y="1399647"/>
            <a:ext cx="2234618" cy="2143624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lIns="0" rIns="0" anchor="ctr">
            <a:norm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kumimoji="0" lang="en-US" altLang="en-US" sz="3466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Analyze</a:t>
            </a:r>
          </a:p>
        </p:txBody>
      </p:sp>
      <p:sp>
        <p:nvSpPr>
          <p:cNvPr id="28" name="Oval 5"/>
          <p:cNvSpPr>
            <a:spLocks noChangeArrowheads="1"/>
          </p:cNvSpPr>
          <p:nvPr/>
        </p:nvSpPr>
        <p:spPr bwMode="auto">
          <a:xfrm>
            <a:off x="4570809" y="4446852"/>
            <a:ext cx="2234618" cy="1218883"/>
          </a:xfrm>
          <a:prstGeom prst="ellipse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wrap="none" lIns="0" rIns="0" anchor="ctr">
            <a:norm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kumimoji="0" lang="en-US" altLang="en-US" sz="3466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Revise</a:t>
            </a:r>
          </a:p>
        </p:txBody>
      </p:sp>
    </p:spTree>
    <p:extLst>
      <p:ext uri="{BB962C8B-B14F-4D97-AF65-F5344CB8AC3E}">
        <p14:creationId xmlns:p14="http://schemas.microsoft.com/office/powerpoint/2010/main" val="1560664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5" name="Object 2"/>
          <p:cNvGraphicFramePr>
            <a:graphicFrameLocks noChangeAspect="1"/>
          </p:cNvGraphicFramePr>
          <p:nvPr/>
        </p:nvGraphicFramePr>
        <p:xfrm>
          <a:off x="1646338" y="893"/>
          <a:ext cx="8896149" cy="6856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9" name="Acrobat Document" r:id="rId3" imgW="13017500" imgH="10007600" progId="AcroExch.Document.7">
                  <p:embed/>
                </p:oleObj>
              </mc:Choice>
              <mc:Fallback>
                <p:oleObj name="Acrobat Document" r:id="rId3" imgW="13017500" imgH="10007600" progId="AcroExch.Document.7">
                  <p:embed/>
                  <p:pic>
                    <p:nvPicPr>
                      <p:cNvPr id="3686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6338" y="893"/>
                        <a:ext cx="8896149" cy="68562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9607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2"/>
          <p:cNvSpPr>
            <a:spLocks noGrp="1"/>
          </p:cNvSpPr>
          <p:nvPr>
            <p:ph sz="quarter" idx="4294967295"/>
          </p:nvPr>
        </p:nvSpPr>
        <p:spPr bwMode="auto">
          <a:xfrm>
            <a:off x="0" y="2006600"/>
            <a:ext cx="1076642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marL="0" indent="-363976"/>
            <a:r>
              <a:rPr lang="en-US" altLang="en-US">
                <a:ea typeface="ヒラギノ角ゴ Pro W3" charset="-128"/>
              </a:rPr>
              <a:t>You will have way more rope</a:t>
            </a:r>
          </a:p>
        </p:txBody>
      </p:sp>
      <p:sp>
        <p:nvSpPr>
          <p:cNvPr id="37889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889000"/>
            <a:ext cx="10766425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ea typeface="ヒラギノ角ゴ Pro W3" charset="-128"/>
              </a:rPr>
              <a:t>Our exercises are longer</a:t>
            </a: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5635216" y="3122165"/>
            <a:ext cx="4318991" cy="58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3199">
                <a:solidFill>
                  <a:srgbClr val="000066"/>
                </a:solidFill>
              </a:rPr>
              <a:t>Melinda says...</a:t>
            </a:r>
          </a:p>
        </p:txBody>
      </p:sp>
    </p:spTree>
    <p:extLst>
      <p:ext uri="{BB962C8B-B14F-4D97-AF65-F5344CB8AC3E}">
        <p14:creationId xmlns:p14="http://schemas.microsoft.com/office/powerpoint/2010/main" val="1971631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5"/>
          <p:cNvSpPr>
            <a:spLocks noGrp="1"/>
          </p:cNvSpPr>
          <p:nvPr>
            <p:ph type="title" idx="4294967295"/>
          </p:nvPr>
        </p:nvSpPr>
        <p:spPr bwMode="auto">
          <a:xfrm>
            <a:off x="0" y="889000"/>
            <a:ext cx="10766425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4266" i="1">
                <a:ea typeface="ヒラギノ角ゴ Pro W3" charset="-128"/>
              </a:rPr>
              <a:t>Channel your inner kindergartener…</a:t>
            </a:r>
          </a:p>
        </p:txBody>
      </p:sp>
      <p:pic>
        <p:nvPicPr>
          <p:cNvPr id="38915" name="Picture 5" descr="C:\Users\MAHK\Downloads\1503459_10201190157259302_99855232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1" t="35057" r="14951"/>
          <a:stretch>
            <a:fillRect/>
          </a:stretch>
        </p:blipFill>
        <p:spPr bwMode="auto">
          <a:xfrm>
            <a:off x="5891265" y="1702250"/>
            <a:ext cx="4773956" cy="465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5" descr="C:\Users\MAHK\Downloads\20160310_2009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8148"/>
          <a:stretch>
            <a:fillRect/>
          </a:stretch>
        </p:blipFill>
        <p:spPr bwMode="auto">
          <a:xfrm>
            <a:off x="1625177" y="1397529"/>
            <a:ext cx="3857679" cy="5281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6820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per-b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089" y="200301"/>
            <a:ext cx="6677794" cy="4650730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3250353" y="5155750"/>
            <a:ext cx="5688118" cy="101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marL="457086" indent="-457086" algn="ctr" defTabSz="1218895">
              <a:lnSpc>
                <a:spcPct val="80000"/>
              </a:lnSpc>
              <a:spcBef>
                <a:spcPct val="20000"/>
              </a:spcBef>
              <a:buClr>
                <a:srgbClr val="606FAE"/>
              </a:buClr>
              <a:defRPr/>
            </a:pPr>
            <a:r>
              <a:rPr lang="en-US" sz="3732" b="1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Stone Librande</a:t>
            </a:r>
          </a:p>
          <a:p>
            <a:pPr marL="457086" indent="-457086" algn="ctr" defTabSz="1218895">
              <a:lnSpc>
                <a:spcPct val="80000"/>
              </a:lnSpc>
              <a:spcBef>
                <a:spcPct val="20000"/>
              </a:spcBef>
              <a:buClr>
                <a:srgbClr val="606FAE"/>
              </a:buClr>
              <a:defRPr/>
            </a:pPr>
            <a:r>
              <a:rPr lang="en-US" sz="2399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Lead Designer, Riot Games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742485" y="1295956"/>
            <a:ext cx="6805427" cy="284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5332" b="1" dirty="0">
                <a:solidFill>
                  <a:schemeClr val="bg2">
                    <a:lumMod val="75000"/>
                  </a:schemeClr>
                </a:solidFill>
                <a:latin typeface="Candara" pitchFamily="34" charset="0"/>
              </a:rPr>
              <a:t>Paper Simulations</a:t>
            </a:r>
            <a:br>
              <a:rPr lang="en-US" sz="5332" b="1" dirty="0">
                <a:solidFill>
                  <a:schemeClr val="bg2">
                    <a:lumMod val="75000"/>
                  </a:schemeClr>
                </a:solidFill>
                <a:latin typeface="Candara" pitchFamily="34" charset="0"/>
              </a:rPr>
            </a:br>
            <a:r>
              <a:rPr lang="en-US" sz="5732" b="1" dirty="0">
                <a:solidFill>
                  <a:schemeClr val="bg2">
                    <a:lumMod val="75000"/>
                  </a:schemeClr>
                </a:solidFill>
                <a:latin typeface="Candara" pitchFamily="34" charset="0"/>
              </a:rPr>
              <a:t>of</a:t>
            </a:r>
            <a:r>
              <a:rPr lang="en-US" sz="5332" b="1" dirty="0">
                <a:solidFill>
                  <a:schemeClr val="bg2">
                    <a:lumMod val="75000"/>
                  </a:schemeClr>
                </a:solidFill>
                <a:latin typeface="Candara" pitchFamily="34" charset="0"/>
              </a:rPr>
              <a:t/>
            </a:r>
            <a:br>
              <a:rPr lang="en-US" sz="5332" b="1" dirty="0">
                <a:solidFill>
                  <a:schemeClr val="bg2">
                    <a:lumMod val="75000"/>
                  </a:schemeClr>
                </a:solidFill>
                <a:latin typeface="Candara" pitchFamily="34" charset="0"/>
              </a:rPr>
            </a:br>
            <a:r>
              <a:rPr lang="en-US" sz="5332" b="1" dirty="0">
                <a:solidFill>
                  <a:schemeClr val="bg2">
                    <a:lumMod val="75000"/>
                  </a:schemeClr>
                </a:solidFill>
                <a:latin typeface="Candara" pitchFamily="34" charset="0"/>
              </a:rPr>
              <a:t>Digital Games</a:t>
            </a:r>
            <a:endParaRPr lang="en-US" sz="5332" b="1" kern="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3048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3201" y="77788"/>
            <a:ext cx="8864023" cy="9128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Take a digital game…</a:t>
            </a: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1371243" y="1067415"/>
            <a:ext cx="9446339" cy="4646990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5732"/>
          </a:p>
        </p:txBody>
      </p:sp>
      <p:graphicFrame>
        <p:nvGraphicFramePr>
          <p:cNvPr id="47110" name="Object 6"/>
          <p:cNvGraphicFramePr>
            <a:graphicFrameLocks noChangeAspect="1"/>
          </p:cNvGraphicFramePr>
          <p:nvPr/>
        </p:nvGraphicFramePr>
        <p:xfrm>
          <a:off x="3309604" y="1295955"/>
          <a:ext cx="5569616" cy="4189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Image" r:id="rId4" imgW="4177778" imgH="4190476" progId="">
                  <p:embed/>
                </p:oleObj>
              </mc:Choice>
              <mc:Fallback>
                <p:oleObj name="Image" r:id="rId4" imgW="4177778" imgH="4190476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9604" y="1295955"/>
                        <a:ext cx="5569616" cy="41899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2012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7"/>
          <p:cNvSpPr>
            <a:spLocks noGrp="1" noChangeArrowheads="1"/>
          </p:cNvSpPr>
          <p:nvPr>
            <p:ph sz="quarter" idx="4294967295"/>
          </p:nvPr>
        </p:nvSpPr>
        <p:spPr>
          <a:xfrm>
            <a:off x="0" y="2006600"/>
            <a:ext cx="10766425" cy="3657600"/>
          </a:xfrm>
          <a:prstGeom prst="rect">
            <a:avLst/>
          </a:prstGeom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-363976"/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How to get a job as a game designer</a:t>
            </a:r>
          </a:p>
          <a:p>
            <a:pPr marL="0" indent="-363976"/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How to write a design document</a:t>
            </a:r>
          </a:p>
          <a:p>
            <a:pPr marL="0" indent="-363976"/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Where game ideas 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“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come from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”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 </a:t>
            </a:r>
          </a:p>
          <a:p>
            <a:pPr marL="0" indent="-363976"/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How to get your game funded</a:t>
            </a:r>
          </a:p>
          <a:p>
            <a:pPr marL="0" indent="-363976"/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How to use a level editor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89000"/>
            <a:ext cx="10766425" cy="1041400"/>
          </a:xfrm>
          <a:prstGeom prst="rect">
            <a:avLst/>
          </a:prstGeom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What It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’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s NOT about…</a:t>
            </a: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8735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1371243" y="1067415"/>
            <a:ext cx="9446339" cy="4646990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5732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43201" y="77788"/>
            <a:ext cx="8864023" cy="9128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…remove the controller…</a:t>
            </a:r>
          </a:p>
        </p:txBody>
      </p:sp>
      <p:graphicFrame>
        <p:nvGraphicFramePr>
          <p:cNvPr id="56323" name="Object 3"/>
          <p:cNvGraphicFramePr>
            <a:graphicFrameLocks noChangeAspect="1"/>
          </p:cNvGraphicFramePr>
          <p:nvPr/>
        </p:nvGraphicFramePr>
        <p:xfrm>
          <a:off x="3309604" y="1295955"/>
          <a:ext cx="5569616" cy="4189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Image" r:id="rId4" imgW="4177778" imgH="4190476" progId="">
                  <p:embed/>
                </p:oleObj>
              </mc:Choice>
              <mc:Fallback>
                <p:oleObj name="Image" r:id="rId4" imgW="4177778" imgH="4190476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9604" y="1295955"/>
                        <a:ext cx="5569616" cy="41899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14628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1371243" y="1067415"/>
            <a:ext cx="9446339" cy="4646990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5732"/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43201" y="77788"/>
            <a:ext cx="8864023" cy="9128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…remove the controller…</a:t>
            </a:r>
          </a:p>
        </p:txBody>
      </p:sp>
      <p:graphicFrame>
        <p:nvGraphicFramePr>
          <p:cNvPr id="51204" name="Object 4"/>
          <p:cNvGraphicFramePr>
            <a:graphicFrameLocks noChangeAspect="1"/>
          </p:cNvGraphicFramePr>
          <p:nvPr/>
        </p:nvGraphicFramePr>
        <p:xfrm>
          <a:off x="3309604" y="1295955"/>
          <a:ext cx="5569616" cy="4189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Image" r:id="rId4" imgW="4177778" imgH="4190476" progId="">
                  <p:embed/>
                </p:oleObj>
              </mc:Choice>
              <mc:Fallback>
                <p:oleObj name="Image" r:id="rId4" imgW="4177778" imgH="4190476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9604" y="1295955"/>
                        <a:ext cx="5569616" cy="41899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6432692"/>
      </p:ext>
    </p:extLst>
  </p:cSld>
  <p:clrMapOvr>
    <a:masterClrMapping/>
  </p:clrMapOvr>
  <p:transition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1371243" y="1067415"/>
            <a:ext cx="9446339" cy="4646990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5732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43201" y="77788"/>
            <a:ext cx="8864023" cy="9128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…the sound and music…</a:t>
            </a:r>
          </a:p>
        </p:txBody>
      </p:sp>
      <p:graphicFrame>
        <p:nvGraphicFramePr>
          <p:cNvPr id="57347" name="Object 3"/>
          <p:cNvGraphicFramePr>
            <a:graphicFrameLocks noChangeAspect="1"/>
          </p:cNvGraphicFramePr>
          <p:nvPr/>
        </p:nvGraphicFramePr>
        <p:xfrm>
          <a:off x="3309604" y="1295955"/>
          <a:ext cx="5569616" cy="4189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Image" r:id="rId4" imgW="4177778" imgH="4190476" progId="">
                  <p:embed/>
                </p:oleObj>
              </mc:Choice>
              <mc:Fallback>
                <p:oleObj name="Image" r:id="rId4" imgW="4177778" imgH="4190476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9604" y="1295955"/>
                        <a:ext cx="5569616" cy="41899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46226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1371243" y="1067415"/>
            <a:ext cx="9446339" cy="4646990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5732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43201" y="77788"/>
            <a:ext cx="8864023" cy="9128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…the sound and music…</a:t>
            </a:r>
          </a:p>
        </p:txBody>
      </p:sp>
      <p:graphicFrame>
        <p:nvGraphicFramePr>
          <p:cNvPr id="52228" name="Object 4"/>
          <p:cNvGraphicFramePr>
            <a:graphicFrameLocks noChangeAspect="1"/>
          </p:cNvGraphicFramePr>
          <p:nvPr/>
        </p:nvGraphicFramePr>
        <p:xfrm>
          <a:off x="3309604" y="1295955"/>
          <a:ext cx="5569616" cy="4189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Image" r:id="rId4" imgW="4177778" imgH="4190476" progId="">
                  <p:embed/>
                </p:oleObj>
              </mc:Choice>
              <mc:Fallback>
                <p:oleObj name="Image" r:id="rId4" imgW="4177778" imgH="4190476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9604" y="1295955"/>
                        <a:ext cx="5569616" cy="41899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0596969"/>
      </p:ext>
    </p:extLst>
  </p:cSld>
  <p:clrMapOvr>
    <a:masterClrMapping/>
  </p:clrMapOvr>
  <p:transition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1371243" y="1067415"/>
            <a:ext cx="9446339" cy="4646990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5732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3201" y="77788"/>
            <a:ext cx="8864023" cy="9128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…and the graphics</a:t>
            </a:r>
          </a:p>
        </p:txBody>
      </p:sp>
      <p:graphicFrame>
        <p:nvGraphicFramePr>
          <p:cNvPr id="55299" name="Object 3"/>
          <p:cNvGraphicFramePr>
            <a:graphicFrameLocks noChangeAspect="1"/>
          </p:cNvGraphicFramePr>
          <p:nvPr/>
        </p:nvGraphicFramePr>
        <p:xfrm>
          <a:off x="3309604" y="1295955"/>
          <a:ext cx="5569616" cy="4189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7" name="Image" r:id="rId4" imgW="4177778" imgH="4190476" progId="">
                  <p:embed/>
                </p:oleObj>
              </mc:Choice>
              <mc:Fallback>
                <p:oleObj name="Image" r:id="rId4" imgW="4177778" imgH="4190476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9604" y="1295955"/>
                        <a:ext cx="5569616" cy="41899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38103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43201" y="77788"/>
            <a:ext cx="8864023" cy="9128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…and the graphics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1371243" y="1067415"/>
            <a:ext cx="9446339" cy="4646990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5732"/>
          </a:p>
        </p:txBody>
      </p:sp>
    </p:spTree>
    <p:extLst>
      <p:ext uri="{BB962C8B-B14F-4D97-AF65-F5344CB8AC3E}">
        <p14:creationId xmlns:p14="http://schemas.microsoft.com/office/powerpoint/2010/main" val="894372544"/>
      </p:ext>
    </p:extLst>
  </p:cSld>
  <p:clrMapOvr>
    <a:masterClrMapping/>
  </p:clrMapOvr>
  <p:transition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3201" y="77788"/>
            <a:ext cx="8864023" cy="9128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What’s left?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1371243" y="1067415"/>
            <a:ext cx="9446339" cy="4646990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5732"/>
          </a:p>
        </p:txBody>
      </p:sp>
    </p:spTree>
    <p:extLst>
      <p:ext uri="{BB962C8B-B14F-4D97-AF65-F5344CB8AC3E}">
        <p14:creationId xmlns:p14="http://schemas.microsoft.com/office/powerpoint/2010/main" val="38619043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1" y="893"/>
            <a:ext cx="12188825" cy="685621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88" tIns="60944" rIns="121888" bIns="60944" numCol="1" rtlCol="0" anchor="ctr" anchorCtr="0" compatLnSpc="1">
            <a:prstTxWarp prst="textNoShape">
              <a:avLst/>
            </a:prstTxWarp>
          </a:bodyPr>
          <a:lstStyle/>
          <a:p>
            <a:pPr algn="ctr" defTabSz="1218895"/>
            <a:endParaRPr lang="en-US" sz="4266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284953"/>
      </p:ext>
    </p:extLst>
  </p:cSld>
  <p:clrMapOvr>
    <a:masterClrMapping/>
  </p:clrMapOvr>
  <p:transition spd="slow" advClick="0" advTm="1000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Simulation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630613" y="1971675"/>
            <a:ext cx="8558212" cy="4124325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spcBef>
                <a:spcPts val="2399"/>
              </a:spcBef>
            </a:pPr>
            <a:r>
              <a:rPr lang="en-US" sz="3732" dirty="0"/>
              <a:t>Simulate a video game using only pencils, index cards and dice.</a:t>
            </a:r>
          </a:p>
          <a:p>
            <a:pPr>
              <a:spcBef>
                <a:spcPts val="2399"/>
              </a:spcBef>
            </a:pPr>
            <a:r>
              <a:rPr lang="en-US" sz="3732" dirty="0"/>
              <a:t>Use it as a tool to help understand the game’s fundamental design principles.</a:t>
            </a:r>
          </a:p>
          <a:p>
            <a:pPr>
              <a:spcBef>
                <a:spcPts val="2399"/>
              </a:spcBef>
            </a:pPr>
            <a:r>
              <a:rPr lang="en-US" sz="3732" dirty="0"/>
              <a:t>Don’t sweat the details.</a:t>
            </a:r>
          </a:p>
        </p:txBody>
      </p:sp>
    </p:spTree>
    <p:extLst>
      <p:ext uri="{BB962C8B-B14F-4D97-AF65-F5344CB8AC3E}">
        <p14:creationId xmlns:p14="http://schemas.microsoft.com/office/powerpoint/2010/main" val="218601023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39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2539338" y="1282380"/>
            <a:ext cx="7110148" cy="68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086" indent="-457086">
              <a:spcBef>
                <a:spcPct val="20000"/>
              </a:spcBef>
              <a:buClr>
                <a:srgbClr val="990000"/>
              </a:buClr>
              <a:buFontTx/>
              <a:buChar char="•"/>
            </a:pPr>
            <a:r>
              <a:rPr lang="en-US" sz="3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Tony Hawk’s Pro Skater</a:t>
            </a: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  <a:p>
            <a:pPr marL="457086" indent="-457086">
              <a:spcBef>
                <a:spcPct val="20000"/>
              </a:spcBef>
              <a:buClr>
                <a:schemeClr val="accent2"/>
              </a:buClr>
            </a:pP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sp>
        <p:nvSpPr>
          <p:cNvPr id="10254" name="Rectangle 1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Example Game</a:t>
            </a:r>
          </a:p>
        </p:txBody>
      </p:sp>
      <p:pic>
        <p:nvPicPr>
          <p:cNvPr id="9" name="Picture 8" descr="tonyhawk-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868" y="2108545"/>
            <a:ext cx="5607847" cy="3974065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tonyhawk-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02280" y="2413265"/>
            <a:ext cx="5339100" cy="3783614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2151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5" name="Rectangle 5"/>
          <p:cNvSpPr>
            <a:spLocks noGrp="1" noChangeArrowheads="1"/>
          </p:cNvSpPr>
          <p:nvPr>
            <p:ph sz="quarter" idx="4294967295"/>
          </p:nvPr>
        </p:nvSpPr>
        <p:spPr>
          <a:xfrm>
            <a:off x="0" y="2006600"/>
            <a:ext cx="10766425" cy="3657600"/>
          </a:xfrm>
          <a:prstGeom prst="rect">
            <a:avLst/>
          </a:prstGeom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-363976">
              <a:lnSpc>
                <a:spcPct val="80000"/>
              </a:lnSpc>
            </a:pPr>
            <a:r>
              <a:rPr lang="en-US" altLang="en-US" sz="3199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It</a:t>
            </a:r>
            <a:r>
              <a:rPr lang="ja-JP" altLang="en-US" sz="3199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’</a:t>
            </a:r>
            <a:r>
              <a:rPr lang="en-US" altLang="ja-JP" sz="3199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s not about the Business</a:t>
            </a:r>
            <a:br>
              <a:rPr lang="en-US" altLang="ja-JP" sz="3199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</a:br>
            <a:r>
              <a:rPr lang="en-US" altLang="ja-JP" sz="3199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   </a:t>
            </a:r>
            <a:r>
              <a:rPr lang="en-US" altLang="ja-JP" sz="3199" i="1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(Getting a job, pitching a game, getting funded)</a:t>
            </a:r>
            <a:endParaRPr lang="en-US" altLang="ja-JP" sz="3199">
              <a:effectLst>
                <a:outerShdw blurRad="38100" dist="38100" dir="2700000" algn="tl">
                  <a:srgbClr val="C0C0C0"/>
                </a:outerShdw>
              </a:effectLst>
              <a:ea typeface="ヒラギノ角ゴ Pro W3" charset="-128"/>
            </a:endParaRPr>
          </a:p>
          <a:p>
            <a:pPr marL="0" indent="-363976">
              <a:lnSpc>
                <a:spcPct val="80000"/>
              </a:lnSpc>
            </a:pPr>
            <a:endParaRPr lang="en-US" altLang="en-US" sz="3199">
              <a:effectLst>
                <a:outerShdw blurRad="38100" dist="38100" dir="2700000" algn="tl">
                  <a:srgbClr val="C0C0C0"/>
                </a:outerShdw>
              </a:effectLst>
              <a:ea typeface="ヒラギノ角ゴ Pro W3" charset="-128"/>
            </a:endParaRPr>
          </a:p>
          <a:p>
            <a:pPr marL="0" indent="-363976">
              <a:lnSpc>
                <a:spcPct val="80000"/>
              </a:lnSpc>
            </a:pPr>
            <a:r>
              <a:rPr lang="en-US" altLang="en-US" sz="3199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It</a:t>
            </a:r>
            <a:r>
              <a:rPr lang="ja-JP" altLang="en-US" sz="3199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’</a:t>
            </a:r>
            <a:r>
              <a:rPr lang="en-US" altLang="ja-JP" sz="3199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s not about the Profession</a:t>
            </a:r>
            <a:br>
              <a:rPr lang="en-US" altLang="ja-JP" sz="3199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</a:br>
            <a:r>
              <a:rPr lang="en-US" altLang="ja-JP" sz="3199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   </a:t>
            </a:r>
            <a:r>
              <a:rPr lang="en-US" altLang="ja-JP" sz="3199" i="1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(Writing documents, tracking bugs, using tools)</a:t>
            </a:r>
            <a:endParaRPr lang="en-US" altLang="ja-JP" sz="3199">
              <a:effectLst>
                <a:outerShdw blurRad="38100" dist="38100" dir="2700000" algn="tl">
                  <a:srgbClr val="C0C0C0"/>
                </a:outerShdw>
              </a:effectLst>
              <a:ea typeface="ヒラギノ角ゴ Pro W3" charset="-128"/>
            </a:endParaRPr>
          </a:p>
          <a:p>
            <a:pPr marL="0" indent="-363976">
              <a:lnSpc>
                <a:spcPct val="80000"/>
              </a:lnSpc>
            </a:pPr>
            <a:endParaRPr lang="en-US" altLang="en-US" sz="3199">
              <a:effectLst>
                <a:outerShdw blurRad="38100" dist="38100" dir="2700000" algn="tl">
                  <a:srgbClr val="C0C0C0"/>
                </a:outerShdw>
              </a:effectLst>
              <a:ea typeface="ヒラギノ角ゴ Pro W3" charset="-128"/>
            </a:endParaRPr>
          </a:p>
          <a:p>
            <a:pPr marL="0" indent="-363976">
              <a:lnSpc>
                <a:spcPct val="80000"/>
              </a:lnSpc>
            </a:pPr>
            <a:r>
              <a:rPr lang="en-US" altLang="en-US" sz="3199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It</a:t>
            </a:r>
            <a:r>
              <a:rPr lang="ja-JP" altLang="en-US" sz="3199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’</a:t>
            </a:r>
            <a:r>
              <a:rPr lang="en-US" altLang="ja-JP" sz="3199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s about the Craft</a:t>
            </a:r>
            <a:br>
              <a:rPr lang="en-US" altLang="ja-JP" sz="3199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</a:br>
            <a:r>
              <a:rPr lang="en-US" altLang="ja-JP" sz="3199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   </a:t>
            </a:r>
            <a:r>
              <a:rPr lang="en-US" altLang="ja-JP" sz="3199" i="1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(Making games that are fun)</a:t>
            </a:r>
            <a:endParaRPr lang="en-US" altLang="en-US" sz="3199" i="1">
              <a:effectLst>
                <a:outerShdw blurRad="38100" dist="38100" dir="2700000" algn="tl">
                  <a:srgbClr val="C0C0C0"/>
                </a:outerShdw>
              </a:effectLst>
              <a:ea typeface="ヒラギノ角ゴ Pro W3" charset="-128"/>
            </a:endParaRPr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89000"/>
            <a:ext cx="10766425" cy="1041400"/>
          </a:xfrm>
          <a:prstGeom prst="rect">
            <a:avLst/>
          </a:prstGeom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In Other Words...</a:t>
            </a:r>
          </a:p>
        </p:txBody>
      </p:sp>
    </p:spTree>
    <p:extLst>
      <p:ext uri="{BB962C8B-B14F-4D97-AF65-F5344CB8AC3E}">
        <p14:creationId xmlns:p14="http://schemas.microsoft.com/office/powerpoint/2010/main" val="344102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5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5" name="Rectangle 13"/>
          <p:cNvSpPr>
            <a:spLocks noChangeArrowheads="1"/>
          </p:cNvSpPr>
          <p:nvPr/>
        </p:nvSpPr>
        <p:spPr bwMode="auto">
          <a:xfrm>
            <a:off x="1015735" y="1981577"/>
            <a:ext cx="10258928" cy="4088335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5732"/>
          </a:p>
        </p:txBody>
      </p:sp>
      <p:graphicFrame>
        <p:nvGraphicFramePr>
          <p:cNvPr id="13319" name="Object 7"/>
          <p:cNvGraphicFramePr>
            <a:graphicFrameLocks noChangeAspect="1"/>
          </p:cNvGraphicFramePr>
          <p:nvPr/>
        </p:nvGraphicFramePr>
        <p:xfrm>
          <a:off x="2234617" y="2210118"/>
          <a:ext cx="7516442" cy="3237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" name="Image" r:id="rId4" imgW="5079365" imgH="2539683" progId="">
                  <p:embed/>
                </p:oleObj>
              </mc:Choice>
              <mc:Fallback>
                <p:oleObj name="Image" r:id="rId4" imgW="5079365" imgH="2539683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4617" y="2210118"/>
                        <a:ext cx="7516442" cy="32376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6" name="Rectangle 1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Example Game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539338" y="1282380"/>
            <a:ext cx="7110148" cy="68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086" indent="-457086">
              <a:spcBef>
                <a:spcPct val="20000"/>
              </a:spcBef>
              <a:buClr>
                <a:srgbClr val="990000"/>
              </a:buClr>
              <a:buFontTx/>
              <a:buChar char="•"/>
            </a:pPr>
            <a:r>
              <a:rPr lang="en-US" sz="3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Tony Hawk’s Pro Skater</a:t>
            </a: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  <a:p>
            <a:pPr marL="457086" indent="-457086">
              <a:spcBef>
                <a:spcPct val="20000"/>
              </a:spcBef>
              <a:buClr>
                <a:schemeClr val="accent2"/>
              </a:buClr>
            </a:pP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3200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406294" y="153253"/>
            <a:ext cx="3148780" cy="68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086" indent="-457086">
              <a:spcBef>
                <a:spcPct val="20000"/>
              </a:spcBef>
              <a:buClr>
                <a:srgbClr val="990000"/>
              </a:buClr>
              <a:buFontTx/>
              <a:buChar char="•"/>
            </a:pPr>
            <a:r>
              <a:rPr lang="en-US" sz="3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Asteroids</a:t>
            </a:r>
          </a:p>
          <a:p>
            <a:pPr marL="457086" indent="-457086">
              <a:spcBef>
                <a:spcPct val="20000"/>
              </a:spcBef>
              <a:buClr>
                <a:schemeClr val="accent2"/>
              </a:buClr>
            </a:pPr>
            <a:endParaRPr lang="en-US" sz="5732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pic>
        <p:nvPicPr>
          <p:cNvPr id="209924" name="Picture 4" descr="asteroids-old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859794" y="178647"/>
            <a:ext cx="5992839" cy="5992839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90568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8900" name="Object 4"/>
          <p:cNvGraphicFramePr>
            <a:graphicFrameLocks noChangeAspect="1"/>
          </p:cNvGraphicFramePr>
          <p:nvPr/>
        </p:nvGraphicFramePr>
        <p:xfrm>
          <a:off x="3758220" y="280220"/>
          <a:ext cx="7855021" cy="5891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3" name="Image" r:id="rId4" imgW="5079365" imgH="5079365" progId="">
                  <p:embed/>
                </p:oleObj>
              </mc:Choice>
              <mc:Fallback>
                <p:oleObj name="Image" r:id="rId4" imgW="5079365" imgH="5079365" progId="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8220" y="280220"/>
                        <a:ext cx="7855021" cy="5891265"/>
                      </a:xfrm>
                      <a:prstGeom prst="rect">
                        <a:avLst/>
                      </a:prstGeom>
                      <a:solidFill>
                        <a:srgbClr val="606FAE"/>
                      </a:solidFill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06294" y="153253"/>
            <a:ext cx="3148780" cy="68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086" indent="-457086">
              <a:spcBef>
                <a:spcPct val="20000"/>
              </a:spcBef>
              <a:buClr>
                <a:srgbClr val="990000"/>
              </a:buClr>
              <a:buFontTx/>
              <a:buChar char="•"/>
            </a:pPr>
            <a:r>
              <a:rPr lang="en-US" sz="3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Asteroids</a:t>
            </a:r>
          </a:p>
          <a:p>
            <a:pPr marL="457086" indent="-457086">
              <a:spcBef>
                <a:spcPct val="20000"/>
              </a:spcBef>
              <a:buClr>
                <a:schemeClr val="accent2"/>
              </a:buClr>
            </a:pPr>
            <a:endParaRPr lang="en-US" sz="5732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392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12" name="Picture 8" descr="pic65609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758221" y="280220"/>
            <a:ext cx="7719589" cy="5789692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06294" y="153253"/>
            <a:ext cx="3148780" cy="63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086" indent="-457086">
              <a:spcBef>
                <a:spcPct val="20000"/>
              </a:spcBef>
              <a:buClr>
                <a:srgbClr val="990000"/>
              </a:buClr>
              <a:buFontTx/>
              <a:buChar char="•"/>
            </a:pPr>
            <a:r>
              <a:rPr lang="en-US" sz="36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Warcraft</a:t>
            </a:r>
            <a:endParaRPr lang="en-US" sz="3600" i="1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  <a:p>
            <a:pPr marL="457086" indent="-457086">
              <a:spcBef>
                <a:spcPct val="20000"/>
              </a:spcBef>
              <a:buClr>
                <a:schemeClr val="accent2"/>
              </a:buClr>
            </a:pPr>
            <a:endParaRPr lang="en-US" sz="5732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2588" y="806155"/>
            <a:ext cx="2539339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i="1" dirty="0">
                <a:latin typeface="+mj-lt"/>
              </a:rPr>
              <a:t>The Board Game</a:t>
            </a:r>
          </a:p>
        </p:txBody>
      </p:sp>
    </p:spTree>
    <p:extLst>
      <p:ext uri="{BB962C8B-B14F-4D97-AF65-F5344CB8AC3E}">
        <p14:creationId xmlns:p14="http://schemas.microsoft.com/office/powerpoint/2010/main" val="20018649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7" name="Picture 3" descr="warcards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351927" y="280220"/>
            <a:ext cx="5688118" cy="592512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12588" y="788088"/>
            <a:ext cx="2539339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i="1" dirty="0">
                <a:latin typeface="+mj-lt"/>
              </a:rPr>
              <a:t>The Card Game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06294" y="153253"/>
            <a:ext cx="3148780" cy="63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086" indent="-457086">
              <a:spcBef>
                <a:spcPct val="20000"/>
              </a:spcBef>
              <a:buClr>
                <a:srgbClr val="990000"/>
              </a:buClr>
              <a:buFontTx/>
              <a:buChar char="•"/>
            </a:pPr>
            <a:r>
              <a:rPr lang="en-US" sz="36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Warcraft</a:t>
            </a:r>
            <a:endParaRPr lang="en-US" sz="3600" i="1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  <a:p>
            <a:pPr marL="457086" indent="-457086">
              <a:spcBef>
                <a:spcPct val="20000"/>
              </a:spcBef>
              <a:buClr>
                <a:schemeClr val="accent2"/>
              </a:buClr>
            </a:pPr>
            <a:endParaRPr lang="en-US" sz="5732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572700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2588" y="788088"/>
            <a:ext cx="2539339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i="1" dirty="0">
                <a:latin typeface="+mj-lt"/>
              </a:rPr>
              <a:t>The Card Game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06294" y="153253"/>
            <a:ext cx="3148780" cy="63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086" indent="-457086">
              <a:spcBef>
                <a:spcPct val="20000"/>
              </a:spcBef>
              <a:buClr>
                <a:srgbClr val="990000"/>
              </a:buClr>
              <a:buFontTx/>
              <a:buChar char="•"/>
            </a:pPr>
            <a:r>
              <a:rPr lang="en-US" sz="36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Warcraft</a:t>
            </a:r>
            <a:endParaRPr lang="en-US" sz="3600" i="1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  <a:p>
            <a:pPr marL="457086" indent="-457086">
              <a:spcBef>
                <a:spcPct val="20000"/>
              </a:spcBef>
              <a:buClr>
                <a:schemeClr val="accent2"/>
              </a:buClr>
            </a:pPr>
            <a:endParaRPr lang="en-US" sz="5732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809000"/>
              </p:ext>
            </p:extLst>
          </p:nvPr>
        </p:nvGraphicFramePr>
        <p:xfrm>
          <a:off x="910139" y="1549548"/>
          <a:ext cx="7720012" cy="402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5" name="Image" r:id="rId4" imgW="7720635" imgH="4025397" progId="">
                  <p:embed/>
                </p:oleObj>
              </mc:Choice>
              <mc:Fallback>
                <p:oleObj name="Image" r:id="rId4" imgW="7720635" imgH="4025397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0139" y="1549548"/>
                        <a:ext cx="7720012" cy="40259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956" y="1465324"/>
            <a:ext cx="2975275" cy="4175824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6869">
            <a:off x="8848892" y="1477356"/>
            <a:ext cx="2975275" cy="4175824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9120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hatculture.com/wp-content/uploads/2012/06/monopoly_wow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7900">
            <a:off x="1770454" y="1032034"/>
            <a:ext cx="8809713" cy="4404858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9113236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media1.gameinformer.com/imagefeed/featured/rovio/angrybirdsstarwars/toysangrybirdsstarwars_6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7764" y="258575"/>
            <a:ext cx="6907001" cy="58199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43581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90" name="Picture 6" descr="civ-soren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55073" y="280220"/>
            <a:ext cx="7855021" cy="5891265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4720" y="153253"/>
            <a:ext cx="3148780" cy="68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086" indent="-457086">
              <a:spcBef>
                <a:spcPct val="20000"/>
              </a:spcBef>
              <a:buClr>
                <a:srgbClr val="990000"/>
              </a:buClr>
              <a:buFontTx/>
              <a:buChar char="•"/>
            </a:pPr>
            <a:r>
              <a:rPr lang="en-US" sz="3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Civilization</a:t>
            </a: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  <a:p>
            <a:pPr marL="457086" indent="-457086">
              <a:spcBef>
                <a:spcPct val="20000"/>
              </a:spcBef>
              <a:buClr>
                <a:schemeClr val="accent2"/>
              </a:buClr>
            </a:pPr>
            <a:endParaRPr lang="en-US" sz="5732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2588" y="702068"/>
            <a:ext cx="2437765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i="1" dirty="0">
                <a:latin typeface="+mj-lt"/>
              </a:rPr>
              <a:t>The Card Game</a:t>
            </a:r>
          </a:p>
        </p:txBody>
      </p:sp>
    </p:spTree>
    <p:extLst>
      <p:ext uri="{BB962C8B-B14F-4D97-AF65-F5344CB8AC3E}">
        <p14:creationId xmlns:p14="http://schemas.microsoft.com/office/powerpoint/2010/main" val="41312895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Exercise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19213" y="1905000"/>
            <a:ext cx="10869612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999" dirty="0"/>
              <a:t>Select a digital game</a:t>
            </a:r>
          </a:p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999" dirty="0"/>
              <a:t>Make a paper prototype</a:t>
            </a:r>
          </a:p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999" dirty="0"/>
              <a:t>What aesthetics survive the change in medium?</a:t>
            </a:r>
          </a:p>
        </p:txBody>
      </p:sp>
    </p:spTree>
    <p:extLst>
      <p:ext uri="{BB962C8B-B14F-4D97-AF65-F5344CB8AC3E}">
        <p14:creationId xmlns:p14="http://schemas.microsoft.com/office/powerpoint/2010/main" val="7303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7" descr="pirate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6155">
            <a:off x="8009497" y="3826830"/>
            <a:ext cx="2844059" cy="97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4" descr="dic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133" y="3124279"/>
            <a:ext cx="1523603" cy="101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 descr="knigh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479">
            <a:off x="8532178" y="1829216"/>
            <a:ext cx="918394" cy="121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Rectangle 9"/>
          <p:cNvSpPr>
            <a:spLocks noGrp="1" noChangeArrowheads="1"/>
          </p:cNvSpPr>
          <p:nvPr>
            <p:ph sz="quarter" idx="4294967295"/>
          </p:nvPr>
        </p:nvSpPr>
        <p:spPr>
          <a:xfrm>
            <a:off x="0" y="2006600"/>
            <a:ext cx="10766425" cy="3657600"/>
          </a:xfrm>
          <a:prstGeom prst="rect">
            <a:avLst/>
          </a:prstGeom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-363976"/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Playing games</a:t>
            </a:r>
          </a:p>
          <a:p>
            <a:pPr marL="0" indent="-363976"/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Analyzing games</a:t>
            </a:r>
          </a:p>
          <a:p>
            <a:pPr marL="0" indent="-363976"/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Critiquing games</a:t>
            </a:r>
          </a:p>
          <a:p>
            <a:pPr marL="0" indent="-363976"/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Modifying games</a:t>
            </a:r>
          </a:p>
          <a:p>
            <a:pPr marL="0" indent="-363976"/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Refining games</a:t>
            </a:r>
          </a:p>
        </p:txBody>
      </p:sp>
      <p:sp>
        <p:nvSpPr>
          <p:cNvPr id="11272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89000"/>
            <a:ext cx="10766425" cy="1041400"/>
          </a:xfrm>
          <a:prstGeom prst="rect">
            <a:avLst/>
          </a:prstGeom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What You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’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ll be Doing</a:t>
            </a: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15374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19213" y="1905000"/>
            <a:ext cx="10869612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999" dirty="0"/>
              <a:t>Name some games to “unplug”</a:t>
            </a:r>
          </a:p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999" dirty="0"/>
              <a:t>Break into small groups</a:t>
            </a:r>
          </a:p>
        </p:txBody>
      </p:sp>
    </p:spTree>
    <p:extLst>
      <p:ext uri="{BB962C8B-B14F-4D97-AF65-F5344CB8AC3E}">
        <p14:creationId xmlns:p14="http://schemas.microsoft.com/office/powerpoint/2010/main" val="7438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38200" y="365126"/>
            <a:ext cx="10512425" cy="850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800" dirty="0"/>
              <a:t>First Steps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234992" y="1604211"/>
            <a:ext cx="10869612" cy="4114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3200" dirty="0">
                <a:latin typeface="Candara" panose="020E0502030303020204" pitchFamily="34" charset="0"/>
              </a:rPr>
              <a:t>Write down </a:t>
            </a:r>
            <a:r>
              <a:rPr lang="en-US" sz="3200" i="1" dirty="0">
                <a:latin typeface="Candara" panose="020E0502030303020204" pitchFamily="34" charset="0"/>
              </a:rPr>
              <a:t>three emotions </a:t>
            </a:r>
            <a:r>
              <a:rPr lang="en-US" sz="3200" dirty="0">
                <a:latin typeface="Candara" panose="020E0502030303020204" pitchFamily="34" charset="0"/>
              </a:rPr>
              <a:t>you feel when playing the game. </a:t>
            </a:r>
          </a:p>
          <a:p>
            <a:pPr marL="228600" lvl="1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3200" dirty="0">
                <a:latin typeface="Candara" panose="020E0502030303020204" pitchFamily="34" charset="0"/>
              </a:rPr>
              <a:t>Pick one of the three to try to capture with your prototype. </a:t>
            </a:r>
          </a:p>
          <a:p>
            <a:pPr marL="228600" lvl="1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3200" dirty="0">
                <a:latin typeface="Candara" panose="020E0502030303020204" pitchFamily="34" charset="0"/>
              </a:rPr>
              <a:t>Write down your choice and put it in the middle of your table.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endParaRPr lang="en-US" sz="3599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85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38200" y="365126"/>
            <a:ext cx="10512425" cy="850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800" dirty="0"/>
              <a:t>Build a Paper Version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234992" y="1604211"/>
            <a:ext cx="10869612" cy="4114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sz="3999" b="1" dirty="0">
                <a:latin typeface="Candara" panose="020E0502030303020204" pitchFamily="34" charset="0"/>
              </a:rPr>
              <a:t>What to do: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Focus on the one emotion you picked.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Identify the game actions that create that feeling</a:t>
            </a:r>
            <a:endParaRPr lang="en-US" sz="3599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85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 a Paper Version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34992" y="1604211"/>
            <a:ext cx="10869612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999" b="1" dirty="0">
                <a:latin typeface="Candara" panose="020E0502030303020204" pitchFamily="34" charset="0"/>
              </a:rPr>
              <a:t>What not to do:</a:t>
            </a:r>
          </a:p>
          <a:p>
            <a:pPr lvl="1"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Don’t sweat the details</a:t>
            </a:r>
          </a:p>
          <a:p>
            <a:pPr lvl="1"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Don’t try to duplicate the whole game</a:t>
            </a:r>
          </a:p>
          <a:p>
            <a:pPr lvl="1"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Don’t focus on simulating computer functions</a:t>
            </a:r>
          </a:p>
          <a:p>
            <a:pPr lvl="1"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Don’t make a board!</a:t>
            </a:r>
            <a:endParaRPr lang="en-US" sz="3599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65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Lunch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38200" y="1496291"/>
            <a:ext cx="10869612" cy="4114800"/>
          </a:xfrm>
          <a:prstGeom prst="rect">
            <a:avLst/>
          </a:prstGeom>
        </p:spPr>
        <p:txBody>
          <a:bodyPr/>
          <a:lstStyle/>
          <a:p>
            <a:pPr marL="0" indent="-273050" eaLnBrk="1" hangingPunct="1">
              <a:buFont typeface="Arial" pitchFamily="34" charset="0"/>
              <a:buChar char="•"/>
            </a:pPr>
            <a:r>
              <a:rPr lang="en-US" sz="4000" dirty="0">
                <a:ea typeface="ヒラギノ角ゴ Pro W3" charset="0"/>
                <a:cs typeface="ヒラギノ角ゴ Pro W3" charset="0"/>
              </a:rPr>
              <a:t>Read about electives on </a:t>
            </a:r>
            <a:r>
              <a:rPr lang="en-US" sz="3600" b="1" i="1" dirty="0">
                <a:ea typeface="ヒラギノ角ゴ Pro W3" charset="0"/>
                <a:cs typeface="ヒラギノ角ゴ Pro W3" charset="0"/>
              </a:rPr>
              <a:t>gdc.8kindsoffun.com</a:t>
            </a:r>
            <a:br>
              <a:rPr lang="en-US" sz="3600" b="1" i="1" dirty="0">
                <a:ea typeface="ヒラギノ角ゴ Pro W3" charset="0"/>
                <a:cs typeface="ヒラギノ角ゴ Pro W3" charset="0"/>
              </a:rPr>
            </a:br>
            <a:r>
              <a:rPr lang="en-US" sz="3600" b="1" i="1" dirty="0">
                <a:ea typeface="ヒラギノ角ゴ Pro W3" charset="0"/>
                <a:cs typeface="ヒラギノ角ゴ Pro W3" charset="0"/>
              </a:rPr>
              <a:t>  </a:t>
            </a:r>
            <a:r>
              <a:rPr lang="en-US" sz="3600" i="1" dirty="0">
                <a:ea typeface="ヒラギノ角ゴ Pro W3" charset="0"/>
                <a:cs typeface="ヒラギノ角ゴ Pro W3" charset="0"/>
              </a:rPr>
              <a:t>or </a:t>
            </a:r>
            <a:r>
              <a:rPr lang="en-US" sz="3600" b="1" i="1" dirty="0">
                <a:ea typeface="ヒラギノ角ゴ Pro W3" charset="0"/>
                <a:cs typeface="ヒラギノ角ゴ Pro W3" charset="0"/>
              </a:rPr>
              <a:t>tinyurl.com/</a:t>
            </a:r>
            <a:r>
              <a:rPr lang="en-US" sz="3600" b="1" i="1" dirty="0" err="1">
                <a:ea typeface="ヒラギノ角ゴ Pro W3" charset="0"/>
                <a:cs typeface="ヒラギノ角ゴ Pro W3" charset="0"/>
              </a:rPr>
              <a:t>gdc-mda</a:t>
            </a:r>
            <a:endParaRPr lang="en-US" sz="3600" b="1" i="1" dirty="0">
              <a:ea typeface="ヒラギノ角ゴ Pro W3" charset="0"/>
              <a:cs typeface="ヒラギノ角ゴ Pro W3" charset="0"/>
            </a:endParaRPr>
          </a:p>
          <a:p>
            <a:pPr marL="0" indent="-273050" eaLnBrk="1" hangingPunct="1">
              <a:buFont typeface="Arial" pitchFamily="34" charset="0"/>
              <a:buChar char="•"/>
            </a:pPr>
            <a:endParaRPr lang="en-US" sz="4000" dirty="0">
              <a:ea typeface="ヒラギノ角ゴ Pro W3" charset="0"/>
              <a:cs typeface="ヒラギノ角ゴ Pro W3" charset="0"/>
            </a:endParaRPr>
          </a:p>
          <a:p>
            <a:pPr marL="0" indent="-273050" eaLnBrk="1" hangingPunct="1">
              <a:buFont typeface="Arial" pitchFamily="34" charset="0"/>
              <a:buChar char="•"/>
            </a:pPr>
            <a:r>
              <a:rPr lang="en-US" sz="4000" dirty="0">
                <a:ea typeface="ヒラギノ角ゴ Pro W3" charset="0"/>
                <a:cs typeface="ヒラギノ角ゴ Pro W3" charset="0"/>
              </a:rPr>
              <a:t>Continue work at 1:30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Alpha Deadline at 2:00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34992" y="1604211"/>
            <a:ext cx="10869612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600" dirty="0">
                <a:latin typeface="Candara" panose="020E0502030303020204" pitchFamily="34" charset="0"/>
              </a:rPr>
              <a:t>Try to have something playable quickly!</a:t>
            </a:r>
          </a:p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600" dirty="0">
                <a:latin typeface="Candara" panose="020E0502030303020204" pitchFamily="34" charset="0"/>
              </a:rPr>
              <a:t>Iterate!</a:t>
            </a:r>
            <a:endParaRPr lang="en-US" sz="3999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4643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How do we get from…</a:t>
            </a:r>
          </a:p>
        </p:txBody>
      </p:sp>
      <p:sp>
        <p:nvSpPr>
          <p:cNvPr id="45060" name="Text Box 3"/>
          <p:cNvSpPr txBox="1">
            <a:spLocks noChangeArrowheads="1"/>
          </p:cNvSpPr>
          <p:nvPr/>
        </p:nvSpPr>
        <p:spPr bwMode="auto">
          <a:xfrm>
            <a:off x="2031472" y="2743200"/>
            <a:ext cx="2275581" cy="23390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en-US" sz="4800" dirty="0">
                <a:solidFill>
                  <a:schemeClr val="accent4">
                    <a:lumMod val="10000"/>
                  </a:schemeClr>
                </a:solidFill>
                <a:ea typeface="Geneva" charset="-128"/>
              </a:rPr>
              <a:t> Cards</a:t>
            </a:r>
          </a:p>
          <a:p>
            <a:pPr eaLnBrk="0" hangingPunct="0">
              <a:buFontTx/>
              <a:buChar char="•"/>
              <a:defRPr/>
            </a:pPr>
            <a:r>
              <a:rPr lang="en-US" sz="4800" dirty="0">
                <a:solidFill>
                  <a:schemeClr val="accent4">
                    <a:lumMod val="10000"/>
                  </a:schemeClr>
                </a:solidFill>
                <a:ea typeface="Geneva" charset="-128"/>
              </a:rPr>
              <a:t> Dice</a:t>
            </a:r>
          </a:p>
          <a:p>
            <a:pPr eaLnBrk="0" hangingPunct="0">
              <a:buFontTx/>
              <a:buChar char="•"/>
              <a:defRPr/>
            </a:pPr>
            <a:r>
              <a:rPr lang="en-US" sz="4800" dirty="0">
                <a:solidFill>
                  <a:schemeClr val="accent4">
                    <a:lumMod val="10000"/>
                  </a:schemeClr>
                </a:solidFill>
                <a:ea typeface="Geneva" charset="-128"/>
              </a:rPr>
              <a:t> Rules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To…</a:t>
            </a:r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6805428" y="2667000"/>
            <a:ext cx="3407301" cy="23390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en-US" sz="4800" dirty="0">
                <a:solidFill>
                  <a:schemeClr val="accent4">
                    <a:lumMod val="10000"/>
                  </a:schemeClr>
                </a:solidFill>
                <a:ea typeface="Geneva" charset="-128"/>
              </a:rPr>
              <a:t> Discovery</a:t>
            </a:r>
          </a:p>
          <a:p>
            <a:pPr eaLnBrk="0" hangingPunct="0">
              <a:buFontTx/>
              <a:buChar char="•"/>
              <a:defRPr/>
            </a:pPr>
            <a:r>
              <a:rPr lang="en-US" sz="4800" dirty="0">
                <a:solidFill>
                  <a:schemeClr val="accent4">
                    <a:lumMod val="10000"/>
                  </a:schemeClr>
                </a:solidFill>
                <a:ea typeface="Geneva" charset="-128"/>
              </a:rPr>
              <a:t> Challenge</a:t>
            </a:r>
          </a:p>
          <a:p>
            <a:pPr eaLnBrk="0" hangingPunct="0">
              <a:buFontTx/>
              <a:buChar char="•"/>
              <a:defRPr/>
            </a:pPr>
            <a:r>
              <a:rPr lang="en-US" sz="4800" dirty="0">
                <a:solidFill>
                  <a:schemeClr val="accent4">
                    <a:lumMod val="10000"/>
                  </a:schemeClr>
                </a:solidFill>
                <a:ea typeface="Geneva" charset="-128"/>
              </a:rPr>
              <a:t> Drama</a:t>
            </a:r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2031472" y="2743200"/>
            <a:ext cx="2275581" cy="23390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en-US" sz="4800" dirty="0">
                <a:solidFill>
                  <a:schemeClr val="accent4">
                    <a:lumMod val="10000"/>
                  </a:schemeClr>
                </a:solidFill>
                <a:ea typeface="Geneva" charset="-128"/>
              </a:rPr>
              <a:t> Cards</a:t>
            </a:r>
          </a:p>
          <a:p>
            <a:pPr eaLnBrk="0" hangingPunct="0">
              <a:buFontTx/>
              <a:buChar char="•"/>
              <a:defRPr/>
            </a:pPr>
            <a:r>
              <a:rPr lang="en-US" sz="4800" dirty="0">
                <a:solidFill>
                  <a:schemeClr val="accent4">
                    <a:lumMod val="10000"/>
                  </a:schemeClr>
                </a:solidFill>
                <a:ea typeface="Geneva" charset="-128"/>
              </a:rPr>
              <a:t> Dice</a:t>
            </a:r>
          </a:p>
          <a:p>
            <a:pPr eaLnBrk="0" hangingPunct="0">
              <a:buFontTx/>
              <a:buChar char="•"/>
              <a:defRPr/>
            </a:pPr>
            <a:r>
              <a:rPr lang="en-US" sz="4800" dirty="0">
                <a:solidFill>
                  <a:schemeClr val="accent4">
                    <a:lumMod val="10000"/>
                  </a:schemeClr>
                </a:solidFill>
                <a:ea typeface="Geneva" charset="-128"/>
              </a:rPr>
              <a:t> Rules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What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’s missing?</a:t>
            </a: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ヒラギノ角ゴ Pro W3" charset="0"/>
              <a:cs typeface="ヒラギノ角ゴ Pro W3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1523603" y="2667000"/>
            <a:ext cx="2894846" cy="914400"/>
          </a:xfrm>
          <a:prstGeom prst="rect">
            <a:avLst/>
          </a:prstGeom>
          <a:solidFill>
            <a:srgbClr val="33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ja-JP" altLang="en-US">
                <a:latin typeface="Arial Narrow" pitchFamily="34" charset="0"/>
              </a:rPr>
              <a:t>“</a:t>
            </a:r>
            <a:r>
              <a:rPr lang="en-US" altLang="ja-JP" dirty="0">
                <a:latin typeface="Arial Narrow" pitchFamily="34" charset="0"/>
              </a:rPr>
              <a:t>Rules</a:t>
            </a:r>
            <a:r>
              <a:rPr lang="ja-JP" altLang="en-US">
                <a:latin typeface="Arial Narrow" pitchFamily="34" charset="0"/>
              </a:rPr>
              <a:t>”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7871949" y="2667000"/>
            <a:ext cx="2894846" cy="914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ja-JP" altLang="en-US">
                <a:latin typeface="Arial Narrow" pitchFamily="34" charset="0"/>
              </a:rPr>
              <a:t>“</a:t>
            </a:r>
            <a:r>
              <a:rPr lang="en-US" altLang="ja-JP" dirty="0">
                <a:latin typeface="Arial Narrow" pitchFamily="34" charset="0"/>
              </a:rPr>
              <a:t>Fun</a:t>
            </a:r>
            <a:r>
              <a:rPr lang="ja-JP" altLang="en-US">
                <a:latin typeface="Arial Narrow" pitchFamily="34" charset="0"/>
              </a:rPr>
              <a:t>”</a:t>
            </a:r>
            <a:endParaRPr lang="en-US" dirty="0"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The causal link…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351927" y="5181601"/>
            <a:ext cx="8091275" cy="7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pPr eaLnBrk="0" hangingPunct="0"/>
            <a:r>
              <a:rPr lang="en-US" i="1">
                <a:cs typeface="Arial" pitchFamily="34" charset="0"/>
              </a:rPr>
              <a:t>This is what sets games apart…</a:t>
            </a:r>
          </a:p>
        </p:txBody>
      </p:sp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1523603" y="2667000"/>
            <a:ext cx="2894846" cy="914400"/>
          </a:xfrm>
          <a:prstGeom prst="rect">
            <a:avLst/>
          </a:prstGeom>
          <a:solidFill>
            <a:srgbClr val="33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ja-JP" altLang="en-US">
                <a:latin typeface="Arial Narrow" pitchFamily="34" charset="0"/>
              </a:rPr>
              <a:t>“</a:t>
            </a:r>
            <a:r>
              <a:rPr lang="en-US" altLang="ja-JP" dirty="0">
                <a:latin typeface="Arial Narrow" pitchFamily="34" charset="0"/>
              </a:rPr>
              <a:t>Rules</a:t>
            </a:r>
            <a:r>
              <a:rPr lang="ja-JP" altLang="en-US">
                <a:latin typeface="Arial Narrow" pitchFamily="34" charset="0"/>
              </a:rPr>
              <a:t>”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7871949" y="2667000"/>
            <a:ext cx="2894846" cy="914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ja-JP" altLang="en-US">
                <a:latin typeface="Arial Narrow" pitchFamily="34" charset="0"/>
              </a:rPr>
              <a:t>“</a:t>
            </a:r>
            <a:r>
              <a:rPr lang="en-US" altLang="ja-JP" dirty="0">
                <a:latin typeface="Arial Narrow" pitchFamily="34" charset="0"/>
              </a:rPr>
              <a:t>Fun</a:t>
            </a:r>
            <a:r>
              <a:rPr lang="ja-JP" altLang="en-US">
                <a:latin typeface="Arial Narrow" pitchFamily="34" charset="0"/>
              </a:rPr>
              <a:t>”</a:t>
            </a:r>
            <a:endParaRPr lang="en-US" dirty="0">
              <a:latin typeface="Arial Narrow" pitchFamily="34" charset="0"/>
            </a:endParaRPr>
          </a:p>
        </p:txBody>
      </p:sp>
      <p:cxnSp>
        <p:nvCxnSpPr>
          <p:cNvPr id="25606" name="AutoShape 6"/>
          <p:cNvCxnSpPr>
            <a:cxnSpLocks noChangeShapeType="1"/>
            <a:stCxn id="25604" idx="3"/>
          </p:cNvCxnSpPr>
          <p:nvPr/>
        </p:nvCxnSpPr>
        <p:spPr bwMode="auto">
          <a:xfrm>
            <a:off x="4435378" y="3124200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5607" name="AutoShape 7"/>
          <p:cNvCxnSpPr>
            <a:cxnSpLocks noChangeShapeType="1"/>
            <a:endCxn id="25605" idx="1"/>
          </p:cNvCxnSpPr>
          <p:nvPr/>
        </p:nvCxnSpPr>
        <p:spPr bwMode="auto">
          <a:xfrm>
            <a:off x="7609551" y="3124200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sp>
        <p:nvSpPr>
          <p:cNvPr id="25608" name="Rectangle 5"/>
          <p:cNvSpPr>
            <a:spLocks noChangeArrowheads="1"/>
          </p:cNvSpPr>
          <p:nvPr/>
        </p:nvSpPr>
        <p:spPr bwMode="auto">
          <a:xfrm>
            <a:off x="4697776" y="2667000"/>
            <a:ext cx="2894846" cy="9144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>
              <a:lnSpc>
                <a:spcPct val="80000"/>
              </a:lnSpc>
            </a:pPr>
            <a:r>
              <a:rPr lang="ja-JP" altLang="en-US">
                <a:latin typeface="Arial Narrow" pitchFamily="34" charset="0"/>
              </a:rPr>
              <a:t>“</a:t>
            </a:r>
            <a:r>
              <a:rPr lang="en-US" altLang="ja-JP" dirty="0">
                <a:latin typeface="Arial Narrow" pitchFamily="34" charset="0"/>
              </a:rPr>
              <a:t>Activity</a:t>
            </a:r>
            <a:r>
              <a:rPr lang="ja-JP" altLang="en-US">
                <a:latin typeface="Arial Narrow" pitchFamily="34" charset="0"/>
              </a:rPr>
              <a:t>”</a:t>
            </a:r>
            <a:endParaRPr lang="en-US" dirty="0"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5"/>
          <p:cNvSpPr>
            <a:spLocks noGrp="1"/>
          </p:cNvSpPr>
          <p:nvPr>
            <p:ph sz="quarter" idx="4294967295"/>
          </p:nvPr>
        </p:nvSpPr>
        <p:spPr bwMode="auto">
          <a:xfrm>
            <a:off x="0" y="1587500"/>
            <a:ext cx="1076642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marL="0" indent="-363976">
              <a:buNone/>
            </a:pPr>
            <a:r>
              <a:rPr lang="en-US" altLang="en-US" sz="3199" dirty="0">
                <a:ea typeface="ヒラギノ角ゴ Pro W3" charset="-128"/>
              </a:rPr>
              <a:t>10am-6pm both days</a:t>
            </a:r>
          </a:p>
          <a:p>
            <a:pPr marL="0" indent="-363976">
              <a:buNone/>
            </a:pPr>
            <a:endParaRPr lang="en-US" altLang="en-US" sz="3199" dirty="0">
              <a:ea typeface="ヒラギノ角ゴ Pro W3" charset="-128"/>
            </a:endParaRPr>
          </a:p>
          <a:p>
            <a:pPr marL="0" indent="-363976">
              <a:buNone/>
            </a:pPr>
            <a:r>
              <a:rPr lang="en-US" altLang="en-US" sz="3199" dirty="0">
                <a:ea typeface="ヒラギノ角ゴ Pro W3" charset="-128"/>
              </a:rPr>
              <a:t>Two 3½-hour Exercises</a:t>
            </a:r>
          </a:p>
          <a:p>
            <a:pPr marL="0" indent="-363976">
              <a:buNone/>
            </a:pPr>
            <a:r>
              <a:rPr lang="en-US" altLang="en-US" sz="3199" dirty="0">
                <a:ea typeface="ヒラギノ角ゴ Pro W3" charset="-128"/>
              </a:rPr>
              <a:t>Four 2½-hour Electives </a:t>
            </a:r>
          </a:p>
          <a:p>
            <a:pPr marL="0" indent="-363976">
              <a:buNone/>
            </a:pPr>
            <a:endParaRPr lang="en-US" altLang="en-US" sz="3199" dirty="0">
              <a:ea typeface="ヒラギノ角ゴ Pro W3" charset="-128"/>
            </a:endParaRPr>
          </a:p>
          <a:p>
            <a:pPr marL="0" indent="-363976">
              <a:buNone/>
            </a:pPr>
            <a:r>
              <a:rPr lang="en-US" altLang="en-US" sz="3199" dirty="0">
                <a:ea typeface="ヒラギノ角ゴ Pro W3" charset="-128"/>
              </a:rPr>
              <a:t>Go to </a:t>
            </a:r>
            <a:r>
              <a:rPr lang="en-US" altLang="en-US" sz="2133" b="1" dirty="0">
                <a:ea typeface="ヒラギノ角ゴ Pro W3" charset="-128"/>
              </a:rPr>
              <a:t>http://gdc.8kindsoffun.com/</a:t>
            </a:r>
            <a:r>
              <a:rPr lang="en-US" altLang="en-US" sz="3199" b="1" dirty="0">
                <a:ea typeface="ヒラギノ角ゴ Pro W3" charset="-128"/>
              </a:rPr>
              <a:t> </a:t>
            </a:r>
            <a:endParaRPr lang="en-US" altLang="en-US" sz="3199" dirty="0">
              <a:ea typeface="ヒラギノ角ゴ Pro W3" charset="-128"/>
            </a:endParaRPr>
          </a:p>
          <a:p>
            <a:pPr marL="0" indent="-363976">
              <a:buNone/>
            </a:pPr>
            <a:r>
              <a:rPr lang="en-US" altLang="en-US" sz="3199" dirty="0">
                <a:ea typeface="ヒラギノ角ゴ Pro W3" charset="-128"/>
              </a:rPr>
              <a:t>or </a:t>
            </a:r>
            <a:r>
              <a:rPr lang="en-US" altLang="en-US" sz="2133" b="1" dirty="0">
                <a:ea typeface="ヒラギノ角ゴ Pro W3" charset="-128"/>
              </a:rPr>
              <a:t>tinyurl.com/</a:t>
            </a:r>
            <a:r>
              <a:rPr lang="en-US" altLang="en-US" sz="2133" b="1" dirty="0" err="1">
                <a:ea typeface="ヒラギノ角ゴ Pro W3" charset="-128"/>
              </a:rPr>
              <a:t>gdc-mda</a:t>
            </a:r>
            <a:r>
              <a:rPr lang="en-US" altLang="en-US" sz="2133" b="1" dirty="0">
                <a:ea typeface="ヒラギノ角ゴ Pro W3" charset="-128"/>
              </a:rPr>
              <a:t> </a:t>
            </a:r>
          </a:p>
          <a:p>
            <a:pPr marL="0" indent="-363976">
              <a:buNone/>
            </a:pPr>
            <a:r>
              <a:rPr lang="en-US" altLang="en-US" sz="3199" dirty="0">
                <a:ea typeface="ヒラギノ角ゴ Pro W3" charset="-128"/>
              </a:rPr>
              <a:t>for details </a:t>
            </a:r>
          </a:p>
          <a:p>
            <a:pPr marL="0" indent="-363976">
              <a:buNone/>
            </a:pPr>
            <a:endParaRPr lang="en-US" altLang="en-US" sz="3199" i="1" dirty="0">
              <a:ea typeface="ヒラギノ角ゴ Pro W3" charset="-128"/>
            </a:endParaRPr>
          </a:p>
          <a:p>
            <a:pPr marL="0" indent="-363976"/>
            <a:endParaRPr lang="en-US" altLang="en-US" sz="3199" dirty="0">
              <a:ea typeface="ヒラギノ角ゴ Pro W3" charset="-128"/>
            </a:endParaRPr>
          </a:p>
        </p:txBody>
      </p:sp>
      <p:sp>
        <p:nvSpPr>
          <p:cNvPr id="16385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889000"/>
            <a:ext cx="10766425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ea typeface="ヒラギノ角ゴ Pro W3" charset="-128"/>
              </a:rPr>
              <a:t>Schedule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795090"/>
              </p:ext>
            </p:extLst>
          </p:nvPr>
        </p:nvGraphicFramePr>
        <p:xfrm>
          <a:off x="6162675" y="889001"/>
          <a:ext cx="5124448" cy="5549893"/>
        </p:xfrm>
        <a:graphic>
          <a:graphicData uri="http://schemas.openxmlformats.org/drawingml/2006/table">
            <a:tbl>
              <a:tblPr/>
              <a:tblGrid>
                <a:gridCol w="447481">
                  <a:extLst>
                    <a:ext uri="{9D8B030D-6E8A-4147-A177-3AD203B41FA5}">
                      <a16:colId xmlns:a16="http://schemas.microsoft.com/office/drawing/2014/main" xmlns="" val="2429924774"/>
                    </a:ext>
                  </a:extLst>
                </a:gridCol>
                <a:gridCol w="118117">
                  <a:extLst>
                    <a:ext uri="{9D8B030D-6E8A-4147-A177-3AD203B41FA5}">
                      <a16:colId xmlns:a16="http://schemas.microsoft.com/office/drawing/2014/main" xmlns="" val="2110596575"/>
                    </a:ext>
                  </a:extLst>
                </a:gridCol>
                <a:gridCol w="220333">
                  <a:extLst>
                    <a:ext uri="{9D8B030D-6E8A-4147-A177-3AD203B41FA5}">
                      <a16:colId xmlns:a16="http://schemas.microsoft.com/office/drawing/2014/main" xmlns="" val="3621798346"/>
                    </a:ext>
                  </a:extLst>
                </a:gridCol>
                <a:gridCol w="211247">
                  <a:extLst>
                    <a:ext uri="{9D8B030D-6E8A-4147-A177-3AD203B41FA5}">
                      <a16:colId xmlns:a16="http://schemas.microsoft.com/office/drawing/2014/main" xmlns="" val="2414649354"/>
                    </a:ext>
                  </a:extLst>
                </a:gridCol>
                <a:gridCol w="1097122">
                  <a:extLst>
                    <a:ext uri="{9D8B030D-6E8A-4147-A177-3AD203B41FA5}">
                      <a16:colId xmlns:a16="http://schemas.microsoft.com/office/drawing/2014/main" xmlns="" val="3076549387"/>
                    </a:ext>
                  </a:extLst>
                </a:gridCol>
                <a:gridCol w="467924">
                  <a:extLst>
                    <a:ext uri="{9D8B030D-6E8A-4147-A177-3AD203B41FA5}">
                      <a16:colId xmlns:a16="http://schemas.microsoft.com/office/drawing/2014/main" xmlns="" val="3110332823"/>
                    </a:ext>
                  </a:extLst>
                </a:gridCol>
                <a:gridCol w="447481">
                  <a:extLst>
                    <a:ext uri="{9D8B030D-6E8A-4147-A177-3AD203B41FA5}">
                      <a16:colId xmlns:a16="http://schemas.microsoft.com/office/drawing/2014/main" xmlns="" val="2308606917"/>
                    </a:ext>
                  </a:extLst>
                </a:gridCol>
                <a:gridCol w="118117">
                  <a:extLst>
                    <a:ext uri="{9D8B030D-6E8A-4147-A177-3AD203B41FA5}">
                      <a16:colId xmlns:a16="http://schemas.microsoft.com/office/drawing/2014/main" xmlns="" val="80134839"/>
                    </a:ext>
                  </a:extLst>
                </a:gridCol>
                <a:gridCol w="220333">
                  <a:extLst>
                    <a:ext uri="{9D8B030D-6E8A-4147-A177-3AD203B41FA5}">
                      <a16:colId xmlns:a16="http://schemas.microsoft.com/office/drawing/2014/main" xmlns="" val="3002679133"/>
                    </a:ext>
                  </a:extLst>
                </a:gridCol>
                <a:gridCol w="211247">
                  <a:extLst>
                    <a:ext uri="{9D8B030D-6E8A-4147-A177-3AD203B41FA5}">
                      <a16:colId xmlns:a16="http://schemas.microsoft.com/office/drawing/2014/main" xmlns="" val="549589219"/>
                    </a:ext>
                  </a:extLst>
                </a:gridCol>
                <a:gridCol w="1097122">
                  <a:extLst>
                    <a:ext uri="{9D8B030D-6E8A-4147-A177-3AD203B41FA5}">
                      <a16:colId xmlns:a16="http://schemas.microsoft.com/office/drawing/2014/main" xmlns="" val="3422226501"/>
                    </a:ext>
                  </a:extLst>
                </a:gridCol>
                <a:gridCol w="467924">
                  <a:extLst>
                    <a:ext uri="{9D8B030D-6E8A-4147-A177-3AD203B41FA5}">
                      <a16:colId xmlns:a16="http://schemas.microsoft.com/office/drawing/2014/main" xmlns="" val="2951393533"/>
                    </a:ext>
                  </a:extLst>
                </a:gridCol>
              </a:tblGrid>
              <a:tr h="186594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Day One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Day Two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34087118"/>
                  </a:ext>
                </a:extLst>
              </a:tr>
              <a:tr h="161378">
                <a:tc gridSpan="2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10:00 AM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3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Introduction</a:t>
                      </a:r>
                    </a:p>
                  </a:txBody>
                  <a:tcPr marL="6781" marR="6781" marT="6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9F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10:00 AM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Design Exercises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73033950"/>
                  </a:ext>
                </a:extLst>
              </a:tr>
              <a:tr h="16894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 gridSpan="2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Design Problem</a:t>
                      </a:r>
                    </a:p>
                  </a:txBody>
                  <a:tcPr marL="6781" marR="6781" marT="678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91489787"/>
                  </a:ext>
                </a:extLst>
              </a:tr>
              <a:tr h="16137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Design Exercises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67189317"/>
                  </a:ext>
                </a:extLst>
              </a:tr>
              <a:tr h="16137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 gridSpan="2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Design Problem</a:t>
                      </a:r>
                    </a:p>
                  </a:txBody>
                  <a:tcPr marL="6781" marR="6781" marT="678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31559794"/>
                  </a:ext>
                </a:extLst>
              </a:tr>
              <a:tr h="161378">
                <a:tc gridSpan="2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11:00 AM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11:00 AM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92620771"/>
                  </a:ext>
                </a:extLst>
              </a:tr>
              <a:tr h="16137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 gridSpan="2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Discussion</a:t>
                      </a:r>
                    </a:p>
                  </a:txBody>
                  <a:tcPr marL="6781" marR="6781" marT="678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72098664"/>
                  </a:ext>
                </a:extLst>
              </a:tr>
              <a:tr h="16137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 gridSpan="2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Intro to MDA Framework</a:t>
                      </a:r>
                    </a:p>
                  </a:txBody>
                  <a:tcPr marL="6781" marR="6781" marT="678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72286156"/>
                  </a:ext>
                </a:extLst>
              </a:tr>
              <a:tr h="16137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 gridSpan="2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Work on Design Problem</a:t>
                      </a:r>
                    </a:p>
                  </a:txBody>
                  <a:tcPr marL="6781" marR="6781" marT="678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10129715"/>
                  </a:ext>
                </a:extLst>
              </a:tr>
              <a:tr h="161378">
                <a:tc gridSpan="2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12:00 PM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12:00 PM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 rowSpan="6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Lunch</a:t>
                      </a:r>
                    </a:p>
                  </a:txBody>
                  <a:tcPr marL="6781" marR="6781" marT="678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92826975"/>
                  </a:ext>
                </a:extLst>
              </a:tr>
              <a:tr h="16137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85108165"/>
                  </a:ext>
                </a:extLst>
              </a:tr>
              <a:tr h="16137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Lunch</a:t>
                      </a:r>
                    </a:p>
                  </a:txBody>
                  <a:tcPr marL="6781" marR="6781" marT="678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4184375"/>
                  </a:ext>
                </a:extLst>
              </a:tr>
              <a:tr h="16137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51782064"/>
                  </a:ext>
                </a:extLst>
              </a:tr>
              <a:tr h="161378">
                <a:tc gridSpan="2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1:00 PM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1:00 PM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71197149"/>
                  </a:ext>
                </a:extLst>
              </a:tr>
              <a:tr h="16137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64054922"/>
                  </a:ext>
                </a:extLst>
              </a:tr>
              <a:tr h="16137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61864735"/>
                  </a:ext>
                </a:extLst>
              </a:tr>
              <a:tr h="16137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 gridSpan="2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Beta Test</a:t>
                      </a:r>
                    </a:p>
                  </a:txBody>
                  <a:tcPr marL="6781" marR="6781" marT="678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67026858"/>
                  </a:ext>
                </a:extLst>
              </a:tr>
              <a:tr h="161378">
                <a:tc gridSpan="2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2:00 PM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2:00 PM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 gridSpan="2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Discussion</a:t>
                      </a:r>
                    </a:p>
                  </a:txBody>
                  <a:tcPr marL="6781" marR="6781" marT="678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45128062"/>
                  </a:ext>
                </a:extLst>
              </a:tr>
              <a:tr h="16137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7238040"/>
                  </a:ext>
                </a:extLst>
              </a:tr>
              <a:tr h="16137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 gridSpan="2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More MDA Framwork</a:t>
                      </a:r>
                    </a:p>
                  </a:txBody>
                  <a:tcPr marL="6781" marR="6781" marT="678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27474527"/>
                  </a:ext>
                </a:extLst>
              </a:tr>
              <a:tr h="16894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94241808"/>
                  </a:ext>
                </a:extLst>
              </a:tr>
              <a:tr h="161378">
                <a:tc gridSpan="2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3:00 PM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 gridSpan="2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Beta Test</a:t>
                      </a:r>
                    </a:p>
                  </a:txBody>
                  <a:tcPr marL="6781" marR="6781" marT="678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3:00 PM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3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Electives</a:t>
                      </a:r>
                    </a:p>
                  </a:txBody>
                  <a:tcPr marL="6781" marR="6781" marT="6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38460773"/>
                  </a:ext>
                </a:extLst>
              </a:tr>
              <a:tr h="16894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C"/>
                    </a:solidFill>
                  </a:tcPr>
                </a:tc>
                <a:tc gridSpan="2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&amp; Discussion</a:t>
                      </a:r>
                    </a:p>
                  </a:txBody>
                  <a:tcPr marL="6781" marR="6781" marT="6781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1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31975540"/>
                  </a:ext>
                </a:extLst>
              </a:tr>
              <a:tr h="16137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gridSpan="3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Electives</a:t>
                      </a:r>
                    </a:p>
                  </a:txBody>
                  <a:tcPr marL="6781" marR="6781" marT="6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97776195"/>
                  </a:ext>
                </a:extLst>
              </a:tr>
              <a:tr h="16137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3498715"/>
                  </a:ext>
                </a:extLst>
              </a:tr>
              <a:tr h="161378">
                <a:tc gridSpan="2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4:00 PM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4:00 PM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24701004"/>
                  </a:ext>
                </a:extLst>
              </a:tr>
              <a:tr h="16137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9671941"/>
                  </a:ext>
                </a:extLst>
              </a:tr>
              <a:tr h="16137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963133"/>
                  </a:ext>
                </a:extLst>
              </a:tr>
              <a:tr h="16137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61176716"/>
                  </a:ext>
                </a:extLst>
              </a:tr>
              <a:tr h="161378">
                <a:tc gridSpan="2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5:00 PM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5:00 PM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95598748"/>
                  </a:ext>
                </a:extLst>
              </a:tr>
              <a:tr h="16894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68025607"/>
                  </a:ext>
                </a:extLst>
              </a:tr>
              <a:tr h="161378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gridSpan="3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Wrap Up, Q&amp;A</a:t>
                      </a:r>
                    </a:p>
                  </a:txBody>
                  <a:tcPr marL="6781" marR="6781" marT="6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D9F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2711628"/>
                  </a:ext>
                </a:extLst>
              </a:tr>
              <a:tr h="16894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 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67085684"/>
                  </a:ext>
                </a:extLst>
              </a:tr>
              <a:tr h="161378">
                <a:tc gridSpan="2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6:00 PM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6:00 PM</a:t>
                      </a: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20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0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75000"/>
                        <a:buFont typeface="Verdana" panose="020B0604030504040204" pitchFamily="34" charset="0"/>
                        <a:defRPr sz="1600">
                          <a:solidFill>
                            <a:srgbClr val="000000"/>
                          </a:solidFill>
                          <a:latin typeface="Verdana" panose="020B0604030504040204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6781" marR="6781" marT="678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282422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73970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Games As Software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1523603" y="2667000"/>
            <a:ext cx="2894846" cy="914400"/>
          </a:xfrm>
          <a:prstGeom prst="rect">
            <a:avLst/>
          </a:prstGeom>
          <a:solidFill>
            <a:srgbClr val="33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ja-JP" altLang="en-US">
                <a:latin typeface="Arial Narrow" pitchFamily="34" charset="0"/>
              </a:rPr>
              <a:t>“</a:t>
            </a:r>
            <a:r>
              <a:rPr lang="en-US" altLang="ja-JP" dirty="0">
                <a:latin typeface="Arial Narrow" pitchFamily="34" charset="0"/>
              </a:rPr>
              <a:t>Rules</a:t>
            </a:r>
            <a:r>
              <a:rPr lang="ja-JP" altLang="en-US">
                <a:latin typeface="Arial Narrow" pitchFamily="34" charset="0"/>
              </a:rPr>
              <a:t>”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7871949" y="2667000"/>
            <a:ext cx="2894846" cy="914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ja-JP" altLang="en-US">
                <a:latin typeface="Arial Narrow" pitchFamily="34" charset="0"/>
              </a:rPr>
              <a:t>“</a:t>
            </a:r>
            <a:r>
              <a:rPr lang="en-US" altLang="ja-JP" dirty="0">
                <a:latin typeface="Arial Narrow" pitchFamily="34" charset="0"/>
              </a:rPr>
              <a:t>Fun</a:t>
            </a:r>
            <a:r>
              <a:rPr lang="ja-JP" altLang="en-US">
                <a:latin typeface="Arial Narrow" pitchFamily="34" charset="0"/>
              </a:rPr>
              <a:t>”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4697776" y="2667000"/>
            <a:ext cx="2894846" cy="9144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>
              <a:lnSpc>
                <a:spcPct val="80000"/>
              </a:lnSpc>
            </a:pPr>
            <a:r>
              <a:rPr lang="ja-JP" altLang="en-US">
                <a:latin typeface="Arial Narrow" pitchFamily="34" charset="0"/>
              </a:rPr>
              <a:t>“</a:t>
            </a:r>
            <a:r>
              <a:rPr lang="en-US" altLang="ja-JP" dirty="0">
                <a:latin typeface="Arial Narrow" pitchFamily="34" charset="0"/>
              </a:rPr>
              <a:t>Activity</a:t>
            </a:r>
            <a:r>
              <a:rPr lang="ja-JP" altLang="en-US">
                <a:latin typeface="Arial Narrow" pitchFamily="34" charset="0"/>
              </a:rPr>
              <a:t>”</a:t>
            </a:r>
            <a:endParaRPr lang="en-US" dirty="0">
              <a:latin typeface="Arial Narrow" pitchFamily="34" charset="0"/>
            </a:endParaRPr>
          </a:p>
        </p:txBody>
      </p:sp>
      <p:cxnSp>
        <p:nvCxnSpPr>
          <p:cNvPr id="26630" name="AutoShape 6"/>
          <p:cNvCxnSpPr>
            <a:cxnSpLocks noChangeShapeType="1"/>
            <a:stCxn id="26627" idx="3"/>
            <a:endCxn id="26629" idx="1"/>
          </p:cNvCxnSpPr>
          <p:nvPr/>
        </p:nvCxnSpPr>
        <p:spPr bwMode="auto">
          <a:xfrm>
            <a:off x="4435378" y="3124200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6631" name="AutoShape 7"/>
          <p:cNvCxnSpPr>
            <a:cxnSpLocks noChangeShapeType="1"/>
            <a:stCxn id="26629" idx="3"/>
            <a:endCxn id="26628" idx="1"/>
          </p:cNvCxnSpPr>
          <p:nvPr/>
        </p:nvCxnSpPr>
        <p:spPr bwMode="auto">
          <a:xfrm>
            <a:off x="7609551" y="3124200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1523603" y="3810000"/>
            <a:ext cx="2894846" cy="914400"/>
          </a:xfrm>
          <a:prstGeom prst="rect">
            <a:avLst/>
          </a:prstGeom>
          <a:solidFill>
            <a:srgbClr val="33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dirty="0">
                <a:latin typeface="Arial Narrow" pitchFamily="34" charset="0"/>
              </a:rPr>
              <a:t>Code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7846556" y="3810000"/>
            <a:ext cx="2894846" cy="914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dirty="0">
                <a:latin typeface="Arial Narrow" pitchFamily="34" charset="0"/>
              </a:rPr>
              <a:t>Requirements</a:t>
            </a: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4672383" y="3810000"/>
            <a:ext cx="2894846" cy="9144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>
              <a:lnSpc>
                <a:spcPct val="80000"/>
              </a:lnSpc>
            </a:pPr>
            <a:r>
              <a:rPr lang="en-US" dirty="0">
                <a:latin typeface="Arial Narrow" pitchFamily="34" charset="0"/>
              </a:rPr>
              <a:t>Process</a:t>
            </a:r>
          </a:p>
        </p:txBody>
      </p:sp>
      <p:cxnSp>
        <p:nvCxnSpPr>
          <p:cNvPr id="26635" name="AutoShape 11"/>
          <p:cNvCxnSpPr>
            <a:cxnSpLocks noChangeShapeType="1"/>
            <a:stCxn id="26634" idx="3"/>
            <a:endCxn id="26633" idx="1"/>
          </p:cNvCxnSpPr>
          <p:nvPr/>
        </p:nvCxnSpPr>
        <p:spPr bwMode="auto">
          <a:xfrm>
            <a:off x="7584158" y="4267200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6636" name="AutoShape 12"/>
          <p:cNvCxnSpPr>
            <a:cxnSpLocks noChangeShapeType="1"/>
          </p:cNvCxnSpPr>
          <p:nvPr/>
        </p:nvCxnSpPr>
        <p:spPr bwMode="auto">
          <a:xfrm>
            <a:off x="4435378" y="4275667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ea typeface="ヒラギノ角ゴ Pro W3" charset="0"/>
                <a:cs typeface="ヒラギノ角ゴ Pro W3" charset="0"/>
              </a:rPr>
              <a:t>This is a </a:t>
            </a:r>
            <a:r>
              <a:rPr lang="en-US" i="1">
                <a:ea typeface="ヒラギノ角ゴ Pro W3" charset="0"/>
                <a:cs typeface="ヒラギノ角ゴ Pro W3" charset="0"/>
              </a:rPr>
              <a:t>systems </a:t>
            </a:r>
            <a:r>
              <a:rPr lang="en-US">
                <a:ea typeface="ヒラギノ角ゴ Pro W3" charset="0"/>
                <a:cs typeface="ヒラギノ角ゴ Pro W3" charset="0"/>
              </a:rPr>
              <a:t>view of games.</a:t>
            </a:r>
          </a:p>
        </p:txBody>
      </p:sp>
      <p:sp>
        <p:nvSpPr>
          <p:cNvPr id="27651" name="AutoShape 4"/>
          <p:cNvSpPr>
            <a:spLocks noChangeArrowheads="1"/>
          </p:cNvSpPr>
          <p:nvPr/>
        </p:nvSpPr>
        <p:spPr bwMode="auto">
          <a:xfrm rot="-5400000">
            <a:off x="5941841" y="2997451"/>
            <a:ext cx="1625600" cy="192989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endParaRPr lang="en-US"/>
          </a:p>
        </p:txBody>
      </p:sp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5789692" y="3657600"/>
            <a:ext cx="1929897" cy="7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9" tIns="60949" rIns="121899" bIns="6094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/>
              <a:t>Logic</a:t>
            </a:r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3047206" y="2946400"/>
            <a:ext cx="5281824" cy="28448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endParaRPr lang="en-US"/>
          </a:p>
        </p:txBody>
      </p:sp>
      <p:sp>
        <p:nvSpPr>
          <p:cNvPr id="27654" name="Rectangle 7"/>
          <p:cNvSpPr>
            <a:spLocks noChangeArrowheads="1"/>
          </p:cNvSpPr>
          <p:nvPr/>
        </p:nvSpPr>
        <p:spPr bwMode="auto">
          <a:xfrm>
            <a:off x="5789692" y="4267200"/>
            <a:ext cx="203147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endParaRPr lang="en-US"/>
          </a:p>
        </p:txBody>
      </p:sp>
      <p:sp>
        <p:nvSpPr>
          <p:cNvPr id="27655" name="Rectangle 8"/>
          <p:cNvSpPr>
            <a:spLocks noChangeArrowheads="1"/>
          </p:cNvSpPr>
          <p:nvPr/>
        </p:nvSpPr>
        <p:spPr bwMode="auto">
          <a:xfrm>
            <a:off x="5789692" y="3556000"/>
            <a:ext cx="203147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endParaRPr lang="en-US"/>
          </a:p>
        </p:txBody>
      </p:sp>
      <p:cxnSp>
        <p:nvCxnSpPr>
          <p:cNvPr id="27656" name="AutoShape 9"/>
          <p:cNvCxnSpPr>
            <a:cxnSpLocks noChangeShapeType="1"/>
            <a:stCxn id="27667" idx="3"/>
            <a:endCxn id="27654" idx="1"/>
          </p:cNvCxnSpPr>
          <p:nvPr/>
        </p:nvCxnSpPr>
        <p:spPr bwMode="auto">
          <a:xfrm>
            <a:off x="5078677" y="4368800"/>
            <a:ext cx="711015" cy="0"/>
          </a:xfrm>
          <a:prstGeom prst="straightConnector1">
            <a:avLst/>
          </a:prstGeom>
          <a:noFill/>
          <a:ln w="25400" cmpd="sng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27657" name="Rectangle 10"/>
          <p:cNvSpPr>
            <a:spLocks noChangeArrowheads="1"/>
          </p:cNvSpPr>
          <p:nvPr/>
        </p:nvSpPr>
        <p:spPr bwMode="auto">
          <a:xfrm>
            <a:off x="7516442" y="4064000"/>
            <a:ext cx="203147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endParaRPr lang="en-US"/>
          </a:p>
        </p:txBody>
      </p:sp>
      <p:sp>
        <p:nvSpPr>
          <p:cNvPr id="27658" name="Rectangle 11"/>
          <p:cNvSpPr>
            <a:spLocks noChangeArrowheads="1"/>
          </p:cNvSpPr>
          <p:nvPr/>
        </p:nvSpPr>
        <p:spPr bwMode="auto">
          <a:xfrm>
            <a:off x="7516442" y="3657600"/>
            <a:ext cx="203147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endParaRPr lang="en-US"/>
          </a:p>
        </p:txBody>
      </p:sp>
      <p:cxnSp>
        <p:nvCxnSpPr>
          <p:cNvPr id="27659" name="AutoShape 12"/>
          <p:cNvCxnSpPr>
            <a:cxnSpLocks noChangeShapeType="1"/>
            <a:stCxn id="27657" idx="3"/>
            <a:endCxn id="27666" idx="3"/>
          </p:cNvCxnSpPr>
          <p:nvPr/>
        </p:nvCxnSpPr>
        <p:spPr bwMode="auto">
          <a:xfrm flipH="1">
            <a:off x="5078677" y="4165600"/>
            <a:ext cx="2640912" cy="874184"/>
          </a:xfrm>
          <a:prstGeom prst="bentConnector3">
            <a:avLst>
              <a:gd name="adj1" fmla="val -11537"/>
            </a:avLst>
          </a:prstGeom>
          <a:noFill/>
          <a:ln w="25400" cmpd="sng">
            <a:solidFill>
              <a:schemeClr val="tx1"/>
            </a:solidFill>
            <a:miter lim="800000"/>
            <a:headEnd/>
            <a:tailEnd type="triangle" w="lg" len="lg"/>
          </a:ln>
        </p:spPr>
      </p:cxnSp>
      <p:sp>
        <p:nvSpPr>
          <p:cNvPr id="27660" name="Text Box 13"/>
          <p:cNvSpPr txBox="1">
            <a:spLocks noChangeArrowheads="1"/>
          </p:cNvSpPr>
          <p:nvPr/>
        </p:nvSpPr>
        <p:spPr bwMode="auto">
          <a:xfrm>
            <a:off x="1117309" y="3352801"/>
            <a:ext cx="1625177" cy="7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9" tIns="60949" rIns="121899" bIns="6094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Input</a:t>
            </a:r>
          </a:p>
        </p:txBody>
      </p:sp>
      <p:sp>
        <p:nvSpPr>
          <p:cNvPr id="27661" name="Text Box 14"/>
          <p:cNvSpPr txBox="1">
            <a:spLocks noChangeArrowheads="1"/>
          </p:cNvSpPr>
          <p:nvPr/>
        </p:nvSpPr>
        <p:spPr bwMode="auto">
          <a:xfrm>
            <a:off x="8633751" y="3454401"/>
            <a:ext cx="2539339" cy="7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9" tIns="60949" rIns="121899" bIns="6094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Output</a:t>
            </a:r>
          </a:p>
        </p:txBody>
      </p:sp>
      <p:cxnSp>
        <p:nvCxnSpPr>
          <p:cNvPr id="27662" name="AutoShape 15"/>
          <p:cNvCxnSpPr>
            <a:cxnSpLocks noChangeShapeType="1"/>
            <a:stCxn id="27660" idx="3"/>
            <a:endCxn id="27655" idx="1"/>
          </p:cNvCxnSpPr>
          <p:nvPr/>
        </p:nvCxnSpPr>
        <p:spPr bwMode="auto">
          <a:xfrm flipV="1">
            <a:off x="2742486" y="3657600"/>
            <a:ext cx="3047206" cy="87605"/>
          </a:xfrm>
          <a:prstGeom prst="straightConnector1">
            <a:avLst/>
          </a:prstGeom>
          <a:noFill/>
          <a:ln w="25400" cmpd="sng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7663" name="AutoShape 16"/>
          <p:cNvCxnSpPr>
            <a:cxnSpLocks noChangeShapeType="1"/>
            <a:stCxn id="27658" idx="3"/>
            <a:endCxn id="27661" idx="1"/>
          </p:cNvCxnSpPr>
          <p:nvPr/>
        </p:nvCxnSpPr>
        <p:spPr bwMode="auto">
          <a:xfrm>
            <a:off x="7719589" y="3759200"/>
            <a:ext cx="914162" cy="87605"/>
          </a:xfrm>
          <a:prstGeom prst="straightConnector1">
            <a:avLst/>
          </a:prstGeom>
          <a:noFill/>
          <a:ln w="25400" cmpd="sng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27664" name="Rectangle 18"/>
          <p:cNvSpPr>
            <a:spLocks noChangeArrowheads="1"/>
          </p:cNvSpPr>
          <p:nvPr/>
        </p:nvSpPr>
        <p:spPr bwMode="auto">
          <a:xfrm>
            <a:off x="3351927" y="4064000"/>
            <a:ext cx="172675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endParaRPr lang="en-US"/>
          </a:p>
        </p:txBody>
      </p:sp>
      <p:sp>
        <p:nvSpPr>
          <p:cNvPr id="27665" name="Text Box 19"/>
          <p:cNvSpPr txBox="1">
            <a:spLocks noChangeArrowheads="1"/>
          </p:cNvSpPr>
          <p:nvPr/>
        </p:nvSpPr>
        <p:spPr bwMode="auto">
          <a:xfrm>
            <a:off x="3351927" y="4307417"/>
            <a:ext cx="1726750" cy="7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9" tIns="60949" rIns="121899" bIns="6094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/>
              <a:t>State</a:t>
            </a:r>
          </a:p>
        </p:txBody>
      </p:sp>
      <p:sp>
        <p:nvSpPr>
          <p:cNvPr id="27666" name="Rectangle 20"/>
          <p:cNvSpPr>
            <a:spLocks noChangeArrowheads="1"/>
          </p:cNvSpPr>
          <p:nvPr/>
        </p:nvSpPr>
        <p:spPr bwMode="auto">
          <a:xfrm>
            <a:off x="4875530" y="4917017"/>
            <a:ext cx="203147" cy="24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endParaRPr lang="en-US"/>
          </a:p>
        </p:txBody>
      </p:sp>
      <p:sp>
        <p:nvSpPr>
          <p:cNvPr id="27667" name="Rectangle 21"/>
          <p:cNvSpPr>
            <a:spLocks noChangeArrowheads="1"/>
          </p:cNvSpPr>
          <p:nvPr/>
        </p:nvSpPr>
        <p:spPr bwMode="auto">
          <a:xfrm>
            <a:off x="4875530" y="4267200"/>
            <a:ext cx="203147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A Design Vocabulary</a:t>
            </a: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1523603" y="2667000"/>
            <a:ext cx="2894846" cy="914400"/>
          </a:xfrm>
          <a:prstGeom prst="rect">
            <a:avLst/>
          </a:prstGeom>
          <a:solidFill>
            <a:srgbClr val="33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ja-JP" altLang="en-US">
                <a:latin typeface="Arial Narrow" pitchFamily="34" charset="0"/>
              </a:rPr>
              <a:t>“</a:t>
            </a:r>
            <a:r>
              <a:rPr lang="en-US" altLang="ja-JP" dirty="0">
                <a:latin typeface="Arial Narrow" pitchFamily="34" charset="0"/>
              </a:rPr>
              <a:t>Rules</a:t>
            </a:r>
            <a:r>
              <a:rPr lang="ja-JP" altLang="en-US">
                <a:latin typeface="Arial Narrow" pitchFamily="34" charset="0"/>
              </a:rPr>
              <a:t>”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7871949" y="2667000"/>
            <a:ext cx="2894846" cy="914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ja-JP" altLang="en-US">
                <a:latin typeface="Arial Narrow" pitchFamily="34" charset="0"/>
              </a:rPr>
              <a:t>“</a:t>
            </a:r>
            <a:r>
              <a:rPr lang="en-US" altLang="ja-JP" dirty="0">
                <a:latin typeface="Arial Narrow" pitchFamily="34" charset="0"/>
              </a:rPr>
              <a:t>Fun</a:t>
            </a:r>
            <a:r>
              <a:rPr lang="ja-JP" altLang="en-US">
                <a:latin typeface="Arial Narrow" pitchFamily="34" charset="0"/>
              </a:rPr>
              <a:t>”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4697776" y="2667000"/>
            <a:ext cx="2894846" cy="9144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>
              <a:lnSpc>
                <a:spcPct val="80000"/>
              </a:lnSpc>
            </a:pPr>
            <a:r>
              <a:rPr lang="ja-JP" altLang="en-US">
                <a:latin typeface="Arial Narrow" pitchFamily="34" charset="0"/>
              </a:rPr>
              <a:t>“</a:t>
            </a:r>
            <a:r>
              <a:rPr lang="en-US" altLang="ja-JP" dirty="0">
                <a:latin typeface="Arial Narrow" pitchFamily="34" charset="0"/>
              </a:rPr>
              <a:t>Activity</a:t>
            </a:r>
            <a:r>
              <a:rPr lang="ja-JP" altLang="en-US">
                <a:latin typeface="Arial Narrow" pitchFamily="34" charset="0"/>
              </a:rPr>
              <a:t>”</a:t>
            </a:r>
            <a:endParaRPr lang="en-US" dirty="0">
              <a:latin typeface="Arial Narrow" pitchFamily="34" charset="0"/>
            </a:endParaRPr>
          </a:p>
        </p:txBody>
      </p:sp>
      <p:cxnSp>
        <p:nvCxnSpPr>
          <p:cNvPr id="28678" name="AutoShape 6"/>
          <p:cNvCxnSpPr>
            <a:cxnSpLocks noChangeShapeType="1"/>
            <a:stCxn id="28675" idx="3"/>
            <a:endCxn id="28677" idx="1"/>
          </p:cNvCxnSpPr>
          <p:nvPr/>
        </p:nvCxnSpPr>
        <p:spPr bwMode="auto">
          <a:xfrm>
            <a:off x="4435378" y="3124200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8679" name="AutoShape 7"/>
          <p:cNvCxnSpPr>
            <a:cxnSpLocks noChangeShapeType="1"/>
            <a:stCxn id="28677" idx="3"/>
            <a:endCxn id="28676" idx="1"/>
          </p:cNvCxnSpPr>
          <p:nvPr/>
        </p:nvCxnSpPr>
        <p:spPr bwMode="auto">
          <a:xfrm>
            <a:off x="7609551" y="3124200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1523603" y="3810000"/>
            <a:ext cx="2894846" cy="914400"/>
          </a:xfrm>
          <a:prstGeom prst="rect">
            <a:avLst/>
          </a:prstGeom>
          <a:solidFill>
            <a:srgbClr val="33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dirty="0">
                <a:latin typeface="Arial Narrow" pitchFamily="34" charset="0"/>
              </a:rPr>
              <a:t>Code</a:t>
            </a: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7846556" y="3810000"/>
            <a:ext cx="2894846" cy="914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dirty="0">
                <a:latin typeface="Arial Narrow" pitchFamily="34" charset="0"/>
              </a:rPr>
              <a:t>Requirements</a:t>
            </a: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4672383" y="3810000"/>
            <a:ext cx="2894846" cy="9144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>
              <a:lnSpc>
                <a:spcPct val="80000"/>
              </a:lnSpc>
            </a:pPr>
            <a:r>
              <a:rPr lang="en-US" dirty="0">
                <a:latin typeface="Arial Narrow" pitchFamily="34" charset="0"/>
              </a:rPr>
              <a:t>Process</a:t>
            </a:r>
          </a:p>
        </p:txBody>
      </p:sp>
      <p:cxnSp>
        <p:nvCxnSpPr>
          <p:cNvPr id="28683" name="AutoShape 11"/>
          <p:cNvCxnSpPr>
            <a:cxnSpLocks noChangeShapeType="1"/>
            <a:stCxn id="28682" idx="3"/>
            <a:endCxn id="28681" idx="1"/>
          </p:cNvCxnSpPr>
          <p:nvPr/>
        </p:nvCxnSpPr>
        <p:spPr bwMode="auto">
          <a:xfrm>
            <a:off x="7584158" y="4267200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8684" name="AutoShape 12"/>
          <p:cNvCxnSpPr>
            <a:cxnSpLocks noChangeShapeType="1"/>
          </p:cNvCxnSpPr>
          <p:nvPr/>
        </p:nvCxnSpPr>
        <p:spPr bwMode="auto">
          <a:xfrm>
            <a:off x="4435378" y="4275667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A Design Vocabulary</a:t>
            </a: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7871949" y="2667000"/>
            <a:ext cx="2894846" cy="914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ja-JP" altLang="en-US">
                <a:latin typeface="Arial Narrow" pitchFamily="34" charset="0"/>
              </a:rPr>
              <a:t>“</a:t>
            </a:r>
            <a:r>
              <a:rPr lang="en-US" altLang="ja-JP" dirty="0">
                <a:latin typeface="Arial Narrow" pitchFamily="34" charset="0"/>
              </a:rPr>
              <a:t>Fun</a:t>
            </a:r>
            <a:r>
              <a:rPr lang="ja-JP" altLang="en-US">
                <a:latin typeface="Arial Narrow" pitchFamily="34" charset="0"/>
              </a:rPr>
              <a:t>”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4697776" y="2667000"/>
            <a:ext cx="2894846" cy="9144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>
              <a:lnSpc>
                <a:spcPct val="80000"/>
              </a:lnSpc>
            </a:pPr>
            <a:r>
              <a:rPr lang="ja-JP" altLang="en-US">
                <a:latin typeface="Arial Narrow" pitchFamily="34" charset="0"/>
              </a:rPr>
              <a:t>“</a:t>
            </a:r>
            <a:r>
              <a:rPr lang="en-US" altLang="ja-JP" dirty="0">
                <a:latin typeface="Arial Narrow" pitchFamily="34" charset="0"/>
              </a:rPr>
              <a:t>Activity</a:t>
            </a:r>
            <a:r>
              <a:rPr lang="ja-JP" altLang="en-US">
                <a:latin typeface="Arial Narrow" pitchFamily="34" charset="0"/>
              </a:rPr>
              <a:t>”</a:t>
            </a:r>
            <a:endParaRPr lang="en-US" dirty="0">
              <a:latin typeface="Arial Narrow" pitchFamily="34" charset="0"/>
            </a:endParaRPr>
          </a:p>
        </p:txBody>
      </p:sp>
      <p:cxnSp>
        <p:nvCxnSpPr>
          <p:cNvPr id="29701" name="AutoShape 6"/>
          <p:cNvCxnSpPr>
            <a:cxnSpLocks noChangeShapeType="1"/>
            <a:endCxn id="29700" idx="1"/>
          </p:cNvCxnSpPr>
          <p:nvPr/>
        </p:nvCxnSpPr>
        <p:spPr bwMode="auto">
          <a:xfrm>
            <a:off x="4435378" y="3124200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9702" name="AutoShape 7"/>
          <p:cNvCxnSpPr>
            <a:cxnSpLocks noChangeShapeType="1"/>
            <a:stCxn id="29700" idx="3"/>
            <a:endCxn id="29699" idx="1"/>
          </p:cNvCxnSpPr>
          <p:nvPr/>
        </p:nvCxnSpPr>
        <p:spPr bwMode="auto">
          <a:xfrm>
            <a:off x="7609551" y="3124200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sp>
        <p:nvSpPr>
          <p:cNvPr id="29703" name="Rectangle 9"/>
          <p:cNvSpPr>
            <a:spLocks noChangeArrowheads="1"/>
          </p:cNvSpPr>
          <p:nvPr/>
        </p:nvSpPr>
        <p:spPr bwMode="auto">
          <a:xfrm>
            <a:off x="7846556" y="3810000"/>
            <a:ext cx="2894846" cy="914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dirty="0">
                <a:latin typeface="Arial Narrow" pitchFamily="34" charset="0"/>
              </a:rPr>
              <a:t>Requirements</a:t>
            </a:r>
          </a:p>
        </p:txBody>
      </p:sp>
      <p:sp>
        <p:nvSpPr>
          <p:cNvPr id="29704" name="Rectangle 10"/>
          <p:cNvSpPr>
            <a:spLocks noChangeArrowheads="1"/>
          </p:cNvSpPr>
          <p:nvPr/>
        </p:nvSpPr>
        <p:spPr bwMode="auto">
          <a:xfrm>
            <a:off x="4672383" y="3810000"/>
            <a:ext cx="2894846" cy="9144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>
              <a:lnSpc>
                <a:spcPct val="80000"/>
              </a:lnSpc>
            </a:pPr>
            <a:r>
              <a:rPr lang="en-US" dirty="0">
                <a:latin typeface="Arial Narrow" pitchFamily="34" charset="0"/>
              </a:rPr>
              <a:t>Process</a:t>
            </a:r>
          </a:p>
        </p:txBody>
      </p:sp>
      <p:cxnSp>
        <p:nvCxnSpPr>
          <p:cNvPr id="29705" name="AutoShape 11"/>
          <p:cNvCxnSpPr>
            <a:cxnSpLocks noChangeShapeType="1"/>
            <a:stCxn id="29704" idx="3"/>
            <a:endCxn id="29703" idx="1"/>
          </p:cNvCxnSpPr>
          <p:nvPr/>
        </p:nvCxnSpPr>
        <p:spPr bwMode="auto">
          <a:xfrm>
            <a:off x="7584158" y="4267200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9706" name="AutoShape 12"/>
          <p:cNvCxnSpPr>
            <a:cxnSpLocks noChangeShapeType="1"/>
          </p:cNvCxnSpPr>
          <p:nvPr/>
        </p:nvCxnSpPr>
        <p:spPr bwMode="auto">
          <a:xfrm>
            <a:off x="4435378" y="4275667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sp>
        <p:nvSpPr>
          <p:cNvPr id="29707" name="Rectangle 6"/>
          <p:cNvSpPr>
            <a:spLocks noChangeArrowheads="1"/>
          </p:cNvSpPr>
          <p:nvPr/>
        </p:nvSpPr>
        <p:spPr bwMode="auto">
          <a:xfrm>
            <a:off x="1523603" y="2667000"/>
            <a:ext cx="2894846" cy="2057400"/>
          </a:xfrm>
          <a:prstGeom prst="rect">
            <a:avLst/>
          </a:prstGeom>
          <a:solidFill>
            <a:srgbClr val="33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dirty="0">
                <a:latin typeface="Arial Narrow" pitchFamily="34" charset="0"/>
              </a:rPr>
              <a:t>Mechanics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A Design Vocabulary</a:t>
            </a:r>
          </a:p>
        </p:txBody>
      </p:sp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7871949" y="2667000"/>
            <a:ext cx="2894846" cy="914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ja-JP" altLang="en-US">
                <a:latin typeface="Arial Narrow" pitchFamily="34" charset="0"/>
              </a:rPr>
              <a:t>“</a:t>
            </a:r>
            <a:r>
              <a:rPr lang="en-US" altLang="ja-JP" dirty="0">
                <a:latin typeface="Arial Narrow" pitchFamily="34" charset="0"/>
              </a:rPr>
              <a:t>Fun</a:t>
            </a:r>
            <a:r>
              <a:rPr lang="ja-JP" altLang="en-US">
                <a:latin typeface="Arial Narrow" pitchFamily="34" charset="0"/>
              </a:rPr>
              <a:t>”</a:t>
            </a:r>
            <a:endParaRPr lang="en-US" dirty="0">
              <a:latin typeface="Arial Narrow" pitchFamily="34" charset="0"/>
            </a:endParaRPr>
          </a:p>
        </p:txBody>
      </p:sp>
      <p:cxnSp>
        <p:nvCxnSpPr>
          <p:cNvPr id="30724" name="AutoShape 7"/>
          <p:cNvCxnSpPr>
            <a:cxnSpLocks noChangeShapeType="1"/>
            <a:endCxn id="30723" idx="1"/>
          </p:cNvCxnSpPr>
          <p:nvPr/>
        </p:nvCxnSpPr>
        <p:spPr bwMode="auto">
          <a:xfrm>
            <a:off x="7609551" y="3124200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sp>
        <p:nvSpPr>
          <p:cNvPr id="30725" name="Rectangle 9"/>
          <p:cNvSpPr>
            <a:spLocks noChangeArrowheads="1"/>
          </p:cNvSpPr>
          <p:nvPr/>
        </p:nvSpPr>
        <p:spPr bwMode="auto">
          <a:xfrm>
            <a:off x="7846556" y="3810000"/>
            <a:ext cx="2894846" cy="914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dirty="0">
                <a:latin typeface="Arial Narrow" pitchFamily="34" charset="0"/>
              </a:rPr>
              <a:t>Requirements</a:t>
            </a:r>
          </a:p>
        </p:txBody>
      </p:sp>
      <p:cxnSp>
        <p:nvCxnSpPr>
          <p:cNvPr id="30726" name="AutoShape 11"/>
          <p:cNvCxnSpPr>
            <a:cxnSpLocks noChangeShapeType="1"/>
            <a:endCxn id="30725" idx="1"/>
          </p:cNvCxnSpPr>
          <p:nvPr/>
        </p:nvCxnSpPr>
        <p:spPr bwMode="auto">
          <a:xfrm>
            <a:off x="7584158" y="4267200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30727" name="AutoShape 4"/>
          <p:cNvCxnSpPr>
            <a:cxnSpLocks noChangeShapeType="1"/>
            <a:stCxn id="30728" idx="3"/>
            <a:endCxn id="30729" idx="1"/>
          </p:cNvCxnSpPr>
          <p:nvPr/>
        </p:nvCxnSpPr>
        <p:spPr bwMode="auto">
          <a:xfrm>
            <a:off x="4435378" y="3695700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sp>
        <p:nvSpPr>
          <p:cNvPr id="30728" name="Rectangle 6"/>
          <p:cNvSpPr>
            <a:spLocks noChangeArrowheads="1"/>
          </p:cNvSpPr>
          <p:nvPr/>
        </p:nvSpPr>
        <p:spPr bwMode="auto">
          <a:xfrm>
            <a:off x="1523603" y="2667000"/>
            <a:ext cx="2894846" cy="2057400"/>
          </a:xfrm>
          <a:prstGeom prst="rect">
            <a:avLst/>
          </a:prstGeom>
          <a:solidFill>
            <a:srgbClr val="33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dirty="0">
                <a:latin typeface="Arial Narrow" pitchFamily="34" charset="0"/>
              </a:rPr>
              <a:t>Mechanics</a:t>
            </a:r>
          </a:p>
        </p:txBody>
      </p:sp>
      <p:sp>
        <p:nvSpPr>
          <p:cNvPr id="30729" name="Rectangle 7"/>
          <p:cNvSpPr>
            <a:spLocks noChangeArrowheads="1"/>
          </p:cNvSpPr>
          <p:nvPr/>
        </p:nvSpPr>
        <p:spPr bwMode="auto">
          <a:xfrm>
            <a:off x="4697776" y="2667000"/>
            <a:ext cx="2894846" cy="20574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>
              <a:lnSpc>
                <a:spcPct val="80000"/>
              </a:lnSpc>
            </a:pPr>
            <a:r>
              <a:rPr lang="en-US" dirty="0">
                <a:latin typeface="Arial Narrow" pitchFamily="34" charset="0"/>
              </a:rPr>
              <a:t>Dynamics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A Design Vocabulary</a:t>
            </a:r>
          </a:p>
        </p:txBody>
      </p:sp>
      <p:cxnSp>
        <p:nvCxnSpPr>
          <p:cNvPr id="31747" name="AutoShape 4"/>
          <p:cNvCxnSpPr>
            <a:cxnSpLocks noChangeShapeType="1"/>
            <a:stCxn id="31749" idx="3"/>
            <a:endCxn id="31750" idx="1"/>
          </p:cNvCxnSpPr>
          <p:nvPr/>
        </p:nvCxnSpPr>
        <p:spPr bwMode="auto">
          <a:xfrm>
            <a:off x="4435378" y="3695700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31748" name="AutoShape 5"/>
          <p:cNvCxnSpPr>
            <a:cxnSpLocks noChangeShapeType="1"/>
            <a:stCxn id="31750" idx="3"/>
            <a:endCxn id="31751" idx="1"/>
          </p:cNvCxnSpPr>
          <p:nvPr/>
        </p:nvCxnSpPr>
        <p:spPr bwMode="auto">
          <a:xfrm>
            <a:off x="7609551" y="3695700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sp>
        <p:nvSpPr>
          <p:cNvPr id="31749" name="Rectangle 6"/>
          <p:cNvSpPr>
            <a:spLocks noChangeArrowheads="1"/>
          </p:cNvSpPr>
          <p:nvPr/>
        </p:nvSpPr>
        <p:spPr bwMode="auto">
          <a:xfrm>
            <a:off x="1523603" y="2667000"/>
            <a:ext cx="2894846" cy="2057400"/>
          </a:xfrm>
          <a:prstGeom prst="rect">
            <a:avLst/>
          </a:prstGeom>
          <a:solidFill>
            <a:srgbClr val="33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dirty="0">
                <a:latin typeface="Arial Narrow" pitchFamily="34" charset="0"/>
              </a:rPr>
              <a:t>Mechanics</a:t>
            </a:r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4697776" y="2667000"/>
            <a:ext cx="2894846" cy="20574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>
              <a:lnSpc>
                <a:spcPct val="80000"/>
              </a:lnSpc>
            </a:pPr>
            <a:r>
              <a:rPr lang="en-US" dirty="0">
                <a:latin typeface="Arial Narrow" pitchFamily="34" charset="0"/>
              </a:rPr>
              <a:t>Dynamics</a:t>
            </a:r>
          </a:p>
        </p:txBody>
      </p:sp>
      <p:sp>
        <p:nvSpPr>
          <p:cNvPr id="31751" name="Rectangle 8"/>
          <p:cNvSpPr>
            <a:spLocks noChangeArrowheads="1"/>
          </p:cNvSpPr>
          <p:nvPr/>
        </p:nvSpPr>
        <p:spPr bwMode="auto">
          <a:xfrm>
            <a:off x="7871949" y="2667000"/>
            <a:ext cx="2894846" cy="2057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dirty="0">
                <a:latin typeface="Arial Narrow" pitchFamily="34" charset="0"/>
              </a:rPr>
              <a:t>Aesthetics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The MDA Framework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3603" y="2667000"/>
            <a:ext cx="9243192" cy="2057400"/>
            <a:chOff x="528" y="1680"/>
            <a:chExt cx="4752" cy="1296"/>
          </a:xfrm>
        </p:grpSpPr>
        <p:cxnSp>
          <p:nvCxnSpPr>
            <p:cNvPr id="32772" name="AutoShape 4"/>
            <p:cNvCxnSpPr>
              <a:cxnSpLocks noChangeShapeType="1"/>
              <a:stCxn id="32774" idx="3"/>
              <a:endCxn id="32775" idx="1"/>
            </p:cNvCxnSpPr>
            <p:nvPr/>
          </p:nvCxnSpPr>
          <p:spPr bwMode="auto">
            <a:xfrm>
              <a:off x="2025" y="2328"/>
              <a:ext cx="126" cy="0"/>
            </a:xfrm>
            <a:prstGeom prst="straightConnector1">
              <a:avLst/>
            </a:prstGeom>
            <a:noFill/>
            <a:ln w="38100">
              <a:solidFill>
                <a:srgbClr val="1F497D"/>
              </a:solidFill>
              <a:round/>
              <a:headEnd/>
              <a:tailEnd type="triangle" w="lg" len="med"/>
            </a:ln>
          </p:spPr>
        </p:cxnSp>
        <p:cxnSp>
          <p:nvCxnSpPr>
            <p:cNvPr id="32773" name="AutoShape 5"/>
            <p:cNvCxnSpPr>
              <a:cxnSpLocks noChangeShapeType="1"/>
              <a:stCxn id="32775" idx="3"/>
              <a:endCxn id="32776" idx="1"/>
            </p:cNvCxnSpPr>
            <p:nvPr/>
          </p:nvCxnSpPr>
          <p:spPr bwMode="auto">
            <a:xfrm>
              <a:off x="3657" y="2328"/>
              <a:ext cx="126" cy="0"/>
            </a:xfrm>
            <a:prstGeom prst="straightConnector1">
              <a:avLst/>
            </a:prstGeom>
            <a:noFill/>
            <a:ln w="38100">
              <a:solidFill>
                <a:srgbClr val="1F497D"/>
              </a:solidFill>
              <a:round/>
              <a:headEnd/>
              <a:tailEnd type="triangle" w="lg" len="med"/>
            </a:ln>
          </p:spPr>
        </p:cxnSp>
        <p:sp>
          <p:nvSpPr>
            <p:cNvPr id="32774" name="Rectangle 6"/>
            <p:cNvSpPr>
              <a:spLocks noChangeArrowheads="1"/>
            </p:cNvSpPr>
            <p:nvPr/>
          </p:nvSpPr>
          <p:spPr bwMode="auto">
            <a:xfrm>
              <a:off x="528" y="1680"/>
              <a:ext cx="1488" cy="1296"/>
            </a:xfrm>
            <a:prstGeom prst="rect">
              <a:avLst/>
            </a:prstGeom>
            <a:solidFill>
              <a:srgbClr val="33CCFF"/>
            </a:solidFill>
            <a:ln w="28575">
              <a:solidFill>
                <a:srgbClr val="1F497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Arial Narrow" pitchFamily="34" charset="0"/>
                </a:rPr>
                <a:t>Mechanics</a:t>
              </a:r>
            </a:p>
          </p:txBody>
        </p:sp>
        <p:sp>
          <p:nvSpPr>
            <p:cNvPr id="32775" name="Rectangle 7"/>
            <p:cNvSpPr>
              <a:spLocks noChangeArrowheads="1"/>
            </p:cNvSpPr>
            <p:nvPr/>
          </p:nvSpPr>
          <p:spPr bwMode="auto">
            <a:xfrm>
              <a:off x="2160" y="1680"/>
              <a:ext cx="1488" cy="1296"/>
            </a:xfrm>
            <a:prstGeom prst="rect">
              <a:avLst/>
            </a:prstGeom>
            <a:solidFill>
              <a:srgbClr val="FFCC00"/>
            </a:solidFill>
            <a:ln w="28575">
              <a:solidFill>
                <a:srgbClr val="1F497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80000"/>
                </a:lnSpc>
              </a:pPr>
              <a:r>
                <a:rPr lang="en-US" dirty="0">
                  <a:latin typeface="Arial Narrow" pitchFamily="34" charset="0"/>
                </a:rPr>
                <a:t>Dynamics</a:t>
              </a:r>
            </a:p>
          </p:txBody>
        </p:sp>
        <p:sp>
          <p:nvSpPr>
            <p:cNvPr id="32776" name="Rectangle 8"/>
            <p:cNvSpPr>
              <a:spLocks noChangeArrowheads="1"/>
            </p:cNvSpPr>
            <p:nvPr/>
          </p:nvSpPr>
          <p:spPr bwMode="auto">
            <a:xfrm>
              <a:off x="3792" y="1680"/>
              <a:ext cx="1488" cy="1296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1F497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Arial Narrow" pitchFamily="34" charset="0"/>
                </a:rPr>
                <a:t>Aesthetics</a:t>
              </a:r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The MDA Framework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3603" y="2667000"/>
            <a:ext cx="9243192" cy="2057400"/>
            <a:chOff x="528" y="1680"/>
            <a:chExt cx="4752" cy="1296"/>
          </a:xfrm>
        </p:grpSpPr>
        <p:cxnSp>
          <p:nvCxnSpPr>
            <p:cNvPr id="33797" name="AutoShape 4"/>
            <p:cNvCxnSpPr>
              <a:cxnSpLocks noChangeShapeType="1"/>
              <a:stCxn id="33799" idx="3"/>
              <a:endCxn id="33800" idx="1"/>
            </p:cNvCxnSpPr>
            <p:nvPr/>
          </p:nvCxnSpPr>
          <p:spPr bwMode="auto">
            <a:xfrm>
              <a:off x="2025" y="2328"/>
              <a:ext cx="126" cy="0"/>
            </a:xfrm>
            <a:prstGeom prst="straightConnector1">
              <a:avLst/>
            </a:prstGeom>
            <a:noFill/>
            <a:ln w="38100">
              <a:solidFill>
                <a:srgbClr val="1F497D"/>
              </a:solidFill>
              <a:round/>
              <a:headEnd/>
              <a:tailEnd type="triangle" w="lg" len="med"/>
            </a:ln>
          </p:spPr>
        </p:cxnSp>
        <p:cxnSp>
          <p:nvCxnSpPr>
            <p:cNvPr id="33798" name="AutoShape 5"/>
            <p:cNvCxnSpPr>
              <a:cxnSpLocks noChangeShapeType="1"/>
              <a:stCxn id="33800" idx="3"/>
              <a:endCxn id="33801" idx="1"/>
            </p:cNvCxnSpPr>
            <p:nvPr/>
          </p:nvCxnSpPr>
          <p:spPr bwMode="auto">
            <a:xfrm>
              <a:off x="3657" y="2328"/>
              <a:ext cx="126" cy="0"/>
            </a:xfrm>
            <a:prstGeom prst="straightConnector1">
              <a:avLst/>
            </a:prstGeom>
            <a:noFill/>
            <a:ln w="38100">
              <a:solidFill>
                <a:srgbClr val="1F497D"/>
              </a:solidFill>
              <a:round/>
              <a:headEnd/>
              <a:tailEnd type="triangle" w="lg" len="med"/>
            </a:ln>
          </p:spPr>
        </p:cxnSp>
        <p:sp>
          <p:nvSpPr>
            <p:cNvPr id="33799" name="Rectangle 6"/>
            <p:cNvSpPr>
              <a:spLocks noChangeArrowheads="1"/>
            </p:cNvSpPr>
            <p:nvPr/>
          </p:nvSpPr>
          <p:spPr bwMode="auto">
            <a:xfrm>
              <a:off x="528" y="1680"/>
              <a:ext cx="1488" cy="1296"/>
            </a:xfrm>
            <a:prstGeom prst="rect">
              <a:avLst/>
            </a:prstGeom>
            <a:solidFill>
              <a:srgbClr val="33CCFF"/>
            </a:solidFill>
            <a:ln w="28575">
              <a:solidFill>
                <a:srgbClr val="1F497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Arial Narrow" pitchFamily="34" charset="0"/>
                </a:rPr>
                <a:t>Mechanics</a:t>
              </a:r>
            </a:p>
          </p:txBody>
        </p:sp>
        <p:sp>
          <p:nvSpPr>
            <p:cNvPr id="33800" name="Rectangle 7"/>
            <p:cNvSpPr>
              <a:spLocks noChangeArrowheads="1"/>
            </p:cNvSpPr>
            <p:nvPr/>
          </p:nvSpPr>
          <p:spPr bwMode="auto">
            <a:xfrm>
              <a:off x="2160" y="1680"/>
              <a:ext cx="1488" cy="1296"/>
            </a:xfrm>
            <a:prstGeom prst="rect">
              <a:avLst/>
            </a:prstGeom>
            <a:solidFill>
              <a:srgbClr val="FFCC00"/>
            </a:solidFill>
            <a:ln w="28575">
              <a:solidFill>
                <a:srgbClr val="1F497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80000"/>
                </a:lnSpc>
              </a:pPr>
              <a:r>
                <a:rPr lang="en-US" dirty="0">
                  <a:latin typeface="Arial Narrow" pitchFamily="34" charset="0"/>
                </a:rPr>
                <a:t>Dynamics</a:t>
              </a:r>
            </a:p>
          </p:txBody>
        </p:sp>
        <p:sp>
          <p:nvSpPr>
            <p:cNvPr id="33801" name="Rectangle 8"/>
            <p:cNvSpPr>
              <a:spLocks noChangeArrowheads="1"/>
            </p:cNvSpPr>
            <p:nvPr/>
          </p:nvSpPr>
          <p:spPr bwMode="auto">
            <a:xfrm>
              <a:off x="3792" y="1680"/>
              <a:ext cx="1488" cy="1296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1F497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Arial Narrow" pitchFamily="34" charset="0"/>
                </a:rPr>
                <a:t>Aesthetics</a:t>
              </a:r>
            </a:p>
          </p:txBody>
        </p:sp>
      </p:grpSp>
      <p:sp>
        <p:nvSpPr>
          <p:cNvPr id="33796" name="TextBox 8"/>
          <p:cNvSpPr txBox="1">
            <a:spLocks noChangeArrowheads="1"/>
          </p:cNvSpPr>
          <p:nvPr/>
        </p:nvSpPr>
        <p:spPr bwMode="auto">
          <a:xfrm>
            <a:off x="3961368" y="5359401"/>
            <a:ext cx="4995877" cy="7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r>
              <a:rPr lang="en-US" i="1" dirty="0"/>
              <a:t>What do we mean?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r>
              <a:rPr lang="en-US" b="1" dirty="0">
                <a:ea typeface="ヒラギノ角ゴ Pro W3" charset="0"/>
                <a:cs typeface="ヒラギノ角ゴ Pro W3" charset="0"/>
              </a:rPr>
              <a:t>Mechanics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 bwMode="auto">
          <a:xfrm>
            <a:off x="711015" y="1905000"/>
            <a:ext cx="10766795" cy="4953000"/>
          </a:xfrm>
          <a:noFill/>
          <a:ln>
            <a:miter lim="800000"/>
            <a:headEnd/>
            <a:tailEnd/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indent="-364003">
              <a:buNone/>
            </a:pPr>
            <a:r>
              <a:rPr lang="en-US" dirty="0">
                <a:ea typeface="ヒラギノ角ゴ Pro W3" charset="0"/>
                <a:cs typeface="ヒラギノ角ゴ Pro W3" charset="0"/>
              </a:rPr>
              <a:t>The concepts and materials that formally specify the game-as-system.</a:t>
            </a:r>
            <a:br>
              <a:rPr lang="en-US" dirty="0">
                <a:ea typeface="ヒラギノ角ゴ Pro W3" charset="0"/>
                <a:cs typeface="ヒラギノ角ゴ Pro W3" charset="0"/>
              </a:rPr>
            </a:br>
            <a:endParaRPr lang="en-US" dirty="0">
              <a:ea typeface="ヒラギノ角ゴ Pro W3" charset="0"/>
              <a:cs typeface="ヒラギノ角ゴ Pro W3" charset="0"/>
            </a:endParaRPr>
          </a:p>
          <a:p>
            <a:pPr indent="-364003"/>
            <a:r>
              <a:rPr lang="en-US" sz="3200" i="1" dirty="0">
                <a:ea typeface="ヒラギノ角ゴ Pro W3" charset="0"/>
                <a:cs typeface="ヒラギノ角ゴ Pro W3" charset="0"/>
              </a:rPr>
              <a:t>Everything you need to play.</a:t>
            </a:r>
          </a:p>
          <a:p>
            <a:pPr indent="-364003"/>
            <a:r>
              <a:rPr lang="en-US" sz="3200" i="1" dirty="0">
                <a:ea typeface="ヒラギノ角ゴ Pro W3" charset="0"/>
                <a:cs typeface="ヒラギノ角ゴ Pro W3" charset="0"/>
              </a:rPr>
              <a:t>Not just rules</a:t>
            </a:r>
          </a:p>
          <a:p>
            <a:pPr indent="-364003"/>
            <a:r>
              <a:rPr lang="en-US" sz="3200" i="1" dirty="0">
                <a:ea typeface="ヒラギノ角ゴ Pro W3" charset="0"/>
                <a:cs typeface="ヒラギノ角ゴ Pro W3" charset="0"/>
              </a:rPr>
              <a:t>Not just </a:t>
            </a:r>
            <a:r>
              <a:rPr lang="ja-JP" altLang="en-US" sz="3200" i="1">
                <a:ea typeface="MS PGothic" pitchFamily="34" charset="-128"/>
              </a:rPr>
              <a:t>“</a:t>
            </a:r>
            <a:r>
              <a:rPr lang="en-US" altLang="ja-JP" sz="3200" i="1" dirty="0">
                <a:ea typeface="MS PGothic" pitchFamily="34" charset="-128"/>
              </a:rPr>
              <a:t>Systemic Building Blocks</a:t>
            </a:r>
            <a:r>
              <a:rPr lang="ja-JP" altLang="en-US" sz="3200" i="1">
                <a:ea typeface="MS PGothic" pitchFamily="34" charset="-128"/>
              </a:rPr>
              <a:t>”</a:t>
            </a:r>
            <a:r>
              <a:rPr lang="en-US" altLang="ja-JP" sz="3200" i="1" dirty="0">
                <a:ea typeface="MS PGothic" pitchFamily="34" charset="-128"/>
              </a:rPr>
              <a:t> </a:t>
            </a:r>
          </a:p>
          <a:p>
            <a:pPr indent="-364003"/>
            <a:r>
              <a:rPr lang="en-US" sz="3200" i="1" dirty="0">
                <a:ea typeface="ヒラギノ角ゴ Pro W3" charset="0"/>
                <a:cs typeface="ヒラギノ角ゴ Pro W3" charset="0"/>
              </a:rPr>
              <a:t>Not </a:t>
            </a:r>
            <a:r>
              <a:rPr lang="ja-JP" altLang="en-US" sz="3200" i="1">
                <a:ea typeface="MS PGothic" pitchFamily="34" charset="-128"/>
              </a:rPr>
              <a:t>“</a:t>
            </a:r>
            <a:r>
              <a:rPr lang="en-US" altLang="ja-JP" sz="3200" i="1" dirty="0">
                <a:ea typeface="MS PGothic" pitchFamily="34" charset="-128"/>
              </a:rPr>
              <a:t>Technical execution of moves by players.</a:t>
            </a:r>
            <a:r>
              <a:rPr lang="ja-JP" altLang="en-US" sz="3200" i="1">
                <a:ea typeface="MS PGothic" pitchFamily="34" charset="-128"/>
              </a:rPr>
              <a:t>”</a:t>
            </a:r>
            <a:r>
              <a:rPr lang="en-US" altLang="ja-JP" sz="3200" i="1" dirty="0">
                <a:ea typeface="MS PGothic" pitchFamily="34" charset="-128"/>
              </a:rPr>
              <a:t> (</a:t>
            </a:r>
            <a:r>
              <a:rPr lang="en-US" altLang="ja-JP" sz="3200" i="1" dirty="0" err="1">
                <a:ea typeface="MS PGothic" pitchFamily="34" charset="-128"/>
              </a:rPr>
              <a:t>eSports</a:t>
            </a:r>
            <a:r>
              <a:rPr lang="en-US" altLang="ja-JP" sz="3200" i="1" dirty="0">
                <a:ea typeface="MS PGothic" pitchFamily="34" charset="-128"/>
              </a:rPr>
              <a:t>)</a:t>
            </a:r>
            <a:endParaRPr lang="en-US" sz="3200" i="1" dirty="0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r>
              <a:rPr lang="en-US" sz="5400" b="1" dirty="0">
                <a:ea typeface="ヒラギノ角ゴ Pro W3" charset="0"/>
                <a:cs typeface="ヒラギノ角ゴ Pro W3" charset="0"/>
              </a:rPr>
              <a:t>Dynamics</a:t>
            </a:r>
            <a:endParaRPr lang="en-US" b="1" dirty="0">
              <a:ea typeface="ヒラギノ角ゴ Pro W3" charset="0"/>
              <a:cs typeface="ヒラギノ角ゴ Pro W3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indent="-364003">
              <a:buNone/>
            </a:pPr>
            <a:r>
              <a:rPr lang="en-US" sz="4000" dirty="0">
                <a:ea typeface="ヒラギノ角ゴ Pro W3" charset="0"/>
                <a:cs typeface="ヒラギノ角ゴ Pro W3" charset="0"/>
              </a:rPr>
              <a:t>The run-time behavior of the game-as-system. </a:t>
            </a:r>
          </a:p>
          <a:p>
            <a:pPr indent="-364003">
              <a:buNone/>
            </a:pPr>
            <a:endParaRPr lang="en-US" sz="4000" dirty="0">
              <a:ea typeface="ヒラギノ角ゴ Pro W3" charset="0"/>
              <a:cs typeface="ヒラギノ角ゴ Pro W3" charset="0"/>
            </a:endParaRPr>
          </a:p>
          <a:p>
            <a:pPr indent="-364003">
              <a:buNone/>
            </a:pPr>
            <a:r>
              <a:rPr lang="en-US" sz="4000" i="1" dirty="0">
                <a:ea typeface="ヒラギノ角ゴ Pro W3" charset="0"/>
                <a:cs typeface="ヒラギノ角ゴ Pro W3" charset="0"/>
              </a:rPr>
              <a:t>What happens when you play.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889000"/>
            <a:ext cx="10766425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ea typeface="ヒラギノ角ゴ Pro W3" charset="-128"/>
              </a:rPr>
              <a:t>Meet the Faculty </a:t>
            </a:r>
          </a:p>
        </p:txBody>
      </p:sp>
    </p:spTree>
    <p:extLst>
      <p:ext uri="{BB962C8B-B14F-4D97-AF65-F5344CB8AC3E}">
        <p14:creationId xmlns:p14="http://schemas.microsoft.com/office/powerpoint/2010/main" val="10474565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r>
              <a:rPr lang="en-US" sz="5400" b="1" dirty="0">
                <a:ea typeface="ヒラギノ角ゴ Pro W3" charset="0"/>
                <a:cs typeface="ヒラギノ角ゴ Pro W3" charset="0"/>
              </a:rPr>
              <a:t>Aesthetics</a:t>
            </a:r>
            <a:endParaRPr lang="en-US" b="1" dirty="0">
              <a:ea typeface="ヒラギノ角ゴ Pro W3" charset="0"/>
              <a:cs typeface="ヒラギノ角ゴ Pro W3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indent="-364003">
              <a:buNone/>
            </a:pPr>
            <a:r>
              <a:rPr lang="en-US" sz="3600" dirty="0">
                <a:ea typeface="ヒラギノ角ゴ Pro W3" charset="0"/>
                <a:cs typeface="ヒラギノ角ゴ Pro W3" charset="0"/>
              </a:rPr>
              <a:t>The emotional content of the game.  </a:t>
            </a:r>
            <a:br>
              <a:rPr lang="en-US" sz="3600" dirty="0">
                <a:ea typeface="ヒラギノ角ゴ Pro W3" charset="0"/>
                <a:cs typeface="ヒラギノ角ゴ Pro W3" charset="0"/>
              </a:rPr>
            </a:br>
            <a:endParaRPr lang="en-US" sz="3600" dirty="0">
              <a:ea typeface="ヒラギノ角ゴ Pro W3" charset="0"/>
              <a:cs typeface="ヒラギノ角ゴ Pro W3" charset="0"/>
            </a:endParaRPr>
          </a:p>
          <a:p>
            <a:pPr indent="-364003"/>
            <a:r>
              <a:rPr lang="en-US" sz="3600" i="1" dirty="0">
                <a:ea typeface="ヒラギノ角ゴ Pro W3" charset="0"/>
                <a:cs typeface="ヒラギノ角ゴ Pro W3" charset="0"/>
              </a:rPr>
              <a:t>How players feel when they play.</a:t>
            </a:r>
            <a:endParaRPr lang="en-US" sz="3600" dirty="0">
              <a:ea typeface="ヒラギノ角ゴ Pro W3" charset="0"/>
              <a:cs typeface="ヒラギノ角ゴ Pro W3" charset="0"/>
            </a:endParaRPr>
          </a:p>
          <a:p>
            <a:pPr indent="-364003"/>
            <a:r>
              <a:rPr lang="en-US" sz="3600" i="1" dirty="0">
                <a:ea typeface="ヒラギノ角ゴ Pro W3" charset="0"/>
                <a:cs typeface="ヒラギノ角ゴ Pro W3" charset="0"/>
              </a:rPr>
              <a:t>Not just visual or sensory qualities.</a:t>
            </a:r>
          </a:p>
          <a:p>
            <a:pPr indent="-364003"/>
            <a:r>
              <a:rPr lang="en-US" sz="3600" dirty="0">
                <a:ea typeface="ヒラギノ角ゴ Pro W3" charset="0"/>
                <a:cs typeface="ヒラギノ角ゴ Pro W3" charset="0"/>
              </a:rPr>
              <a:t>Cognitive</a:t>
            </a:r>
            <a:r>
              <a:rPr lang="en-US" sz="3600" b="1" i="1" dirty="0">
                <a:ea typeface="ヒラギノ角ゴ Pro W3" charset="0"/>
                <a:cs typeface="ヒラギノ角ゴ Pro W3" charset="0"/>
              </a:rPr>
              <a:t> </a:t>
            </a:r>
            <a:r>
              <a:rPr lang="en-US" sz="3600" i="1" dirty="0">
                <a:ea typeface="ヒラギノ角ゴ Pro W3" charset="0"/>
                <a:cs typeface="ヒラギノ角ゴ Pro W3" charset="0"/>
              </a:rPr>
              <a:t>rather than </a:t>
            </a:r>
            <a:r>
              <a:rPr lang="en-US" sz="3600" dirty="0">
                <a:ea typeface="ヒラギノ角ゴ Pro W3" charset="0"/>
                <a:cs typeface="ヒラギノ角ゴ Pro W3" charset="0"/>
              </a:rPr>
              <a:t>Behavioral</a:t>
            </a:r>
            <a:r>
              <a:rPr lang="en-US" sz="3600" i="1" dirty="0">
                <a:ea typeface="ヒラギノ角ゴ Pro W3" charset="0"/>
                <a:cs typeface="ヒラギノ角ゴ Pro W3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The Designer/Player Relationship</a:t>
            </a: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9810312" y="2514600"/>
            <a:ext cx="1477049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r>
              <a:rPr lang="en-US" sz="9600" dirty="0">
                <a:solidFill>
                  <a:srgbClr val="000000"/>
                </a:solidFill>
                <a:latin typeface="Times New Roman" pitchFamily="18" charset="0"/>
                <a:sym typeface="Webdings" pitchFamily="18" charset="2"/>
              </a:rPr>
              <a:t></a:t>
            </a:r>
          </a:p>
        </p:txBody>
      </p:sp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711015" y="2616200"/>
            <a:ext cx="1477049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r>
              <a:rPr lang="en-US" sz="9600" dirty="0">
                <a:solidFill>
                  <a:srgbClr val="000000"/>
                </a:solidFill>
                <a:latin typeface="Times New Roman" pitchFamily="18" charset="0"/>
                <a:sym typeface="Webdings" pitchFamily="18" charset="2"/>
              </a:rPr>
              <a:t></a:t>
            </a:r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711016" y="3937000"/>
            <a:ext cx="1496521" cy="53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r>
              <a:rPr lang="en-US" sz="2700" dirty="0">
                <a:solidFill>
                  <a:srgbClr val="000000"/>
                </a:solidFill>
                <a:latin typeface="Times New Roman" pitchFamily="18" charset="0"/>
              </a:rPr>
              <a:t>Designer</a:t>
            </a:r>
          </a:p>
        </p:txBody>
      </p:sp>
      <p:sp>
        <p:nvSpPr>
          <p:cNvPr id="37894" name="Text Box 7"/>
          <p:cNvSpPr txBox="1">
            <a:spLocks noChangeArrowheads="1"/>
          </p:cNvSpPr>
          <p:nvPr/>
        </p:nvSpPr>
        <p:spPr bwMode="auto">
          <a:xfrm>
            <a:off x="10055781" y="3824817"/>
            <a:ext cx="1131036" cy="53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r>
              <a:rPr lang="en-US" sz="2700" dirty="0">
                <a:solidFill>
                  <a:srgbClr val="000000"/>
                </a:solidFill>
                <a:latin typeface="Times New Roman" pitchFamily="18" charset="0"/>
              </a:rPr>
              <a:t>Player</a:t>
            </a:r>
          </a:p>
        </p:txBody>
      </p:sp>
      <p:sp>
        <p:nvSpPr>
          <p:cNvPr id="37895" name="Rectangle 8"/>
          <p:cNvSpPr>
            <a:spLocks noChangeArrowheads="1"/>
          </p:cNvSpPr>
          <p:nvPr/>
        </p:nvSpPr>
        <p:spPr bwMode="auto">
          <a:xfrm>
            <a:off x="2080143" y="2743200"/>
            <a:ext cx="2247315" cy="1295400"/>
          </a:xfrm>
          <a:prstGeom prst="rect">
            <a:avLst/>
          </a:prstGeom>
          <a:solidFill>
            <a:srgbClr val="33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sz="3700" dirty="0">
                <a:latin typeface="Arial Narrow" pitchFamily="34" charset="0"/>
              </a:rPr>
              <a:t>Mechanics</a:t>
            </a:r>
          </a:p>
        </p:txBody>
      </p:sp>
      <p:sp>
        <p:nvSpPr>
          <p:cNvPr id="37896" name="Rectangle 9"/>
          <p:cNvSpPr>
            <a:spLocks noChangeArrowheads="1"/>
          </p:cNvSpPr>
          <p:nvPr/>
        </p:nvSpPr>
        <p:spPr bwMode="auto">
          <a:xfrm>
            <a:off x="7651874" y="2743200"/>
            <a:ext cx="2247315" cy="1295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sz="3700" dirty="0">
                <a:latin typeface="Arial Narrow" pitchFamily="34" charset="0"/>
              </a:rPr>
              <a:t>Aesthetics</a:t>
            </a:r>
          </a:p>
        </p:txBody>
      </p:sp>
      <p:sp>
        <p:nvSpPr>
          <p:cNvPr id="37897" name="Rectangle 10"/>
          <p:cNvSpPr>
            <a:spLocks noChangeArrowheads="1"/>
          </p:cNvSpPr>
          <p:nvPr/>
        </p:nvSpPr>
        <p:spPr bwMode="auto">
          <a:xfrm>
            <a:off x="4913621" y="2743200"/>
            <a:ext cx="2249431" cy="1295400"/>
          </a:xfrm>
          <a:prstGeom prst="rect">
            <a:avLst/>
          </a:prstGeom>
          <a:solidFill>
            <a:srgbClr val="FFCC00"/>
          </a:solidFill>
          <a:ln w="28575">
            <a:solidFill>
              <a:srgbClr val="1F497D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sz="3700" dirty="0">
                <a:latin typeface="Arial Narrow" pitchFamily="34" charset="0"/>
              </a:rPr>
              <a:t>Dynamics</a:t>
            </a:r>
          </a:p>
        </p:txBody>
      </p:sp>
      <p:cxnSp>
        <p:nvCxnSpPr>
          <p:cNvPr id="37898" name="AutoShape 11"/>
          <p:cNvCxnSpPr>
            <a:cxnSpLocks noChangeShapeType="1"/>
            <a:stCxn id="37895" idx="3"/>
            <a:endCxn id="37897" idx="1"/>
          </p:cNvCxnSpPr>
          <p:nvPr/>
        </p:nvCxnSpPr>
        <p:spPr bwMode="auto">
          <a:xfrm>
            <a:off x="4346501" y="3390900"/>
            <a:ext cx="550190" cy="0"/>
          </a:xfrm>
          <a:prstGeom prst="straightConnector1">
            <a:avLst/>
          </a:prstGeom>
          <a:noFill/>
          <a:ln w="38100">
            <a:solidFill>
              <a:srgbClr val="1F497D"/>
            </a:solidFill>
            <a:round/>
            <a:headEnd/>
            <a:tailEnd type="triangle" w="lg" len="lg"/>
          </a:ln>
        </p:spPr>
      </p:cxnSp>
      <p:cxnSp>
        <p:nvCxnSpPr>
          <p:cNvPr id="37899" name="AutoShape 12"/>
          <p:cNvCxnSpPr>
            <a:cxnSpLocks noChangeShapeType="1"/>
            <a:stCxn id="37897" idx="3"/>
            <a:endCxn id="37896" idx="1"/>
          </p:cNvCxnSpPr>
          <p:nvPr/>
        </p:nvCxnSpPr>
        <p:spPr bwMode="auto">
          <a:xfrm>
            <a:off x="7182096" y="3390900"/>
            <a:ext cx="450733" cy="0"/>
          </a:xfrm>
          <a:prstGeom prst="straightConnector1">
            <a:avLst/>
          </a:prstGeom>
          <a:noFill/>
          <a:ln w="38100">
            <a:solidFill>
              <a:srgbClr val="1F497D"/>
            </a:solidFill>
            <a:round/>
            <a:headEnd/>
            <a:tailEnd type="triangle" w="lg" len="lg"/>
          </a:ln>
        </p:spPr>
      </p:cxn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9810312" y="2514600"/>
            <a:ext cx="1477049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r>
              <a:rPr lang="en-US" sz="9600" dirty="0">
                <a:solidFill>
                  <a:srgbClr val="000000"/>
                </a:solidFill>
                <a:latin typeface="Times New Roman" pitchFamily="18" charset="0"/>
                <a:sym typeface="Webdings" pitchFamily="18" charset="2"/>
              </a:rPr>
              <a:t></a:t>
            </a:r>
          </a:p>
        </p:txBody>
      </p:sp>
      <p:sp>
        <p:nvSpPr>
          <p:cNvPr id="38915" name="Text Box 7"/>
          <p:cNvSpPr txBox="1">
            <a:spLocks noChangeArrowheads="1"/>
          </p:cNvSpPr>
          <p:nvPr/>
        </p:nvSpPr>
        <p:spPr bwMode="auto">
          <a:xfrm>
            <a:off x="10055781" y="3824817"/>
            <a:ext cx="1131036" cy="53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r>
              <a:rPr lang="en-US" sz="2700" dirty="0">
                <a:solidFill>
                  <a:srgbClr val="000000"/>
                </a:solidFill>
                <a:latin typeface="Times New Roman" pitchFamily="18" charset="0"/>
              </a:rPr>
              <a:t>Player</a:t>
            </a:r>
          </a:p>
        </p:txBody>
      </p:sp>
      <p:sp>
        <p:nvSpPr>
          <p:cNvPr id="38916" name="Rectangle 8"/>
          <p:cNvSpPr>
            <a:spLocks noChangeArrowheads="1"/>
          </p:cNvSpPr>
          <p:nvPr/>
        </p:nvSpPr>
        <p:spPr bwMode="auto">
          <a:xfrm>
            <a:off x="2080143" y="2743200"/>
            <a:ext cx="2247315" cy="1295400"/>
          </a:xfrm>
          <a:prstGeom prst="rect">
            <a:avLst/>
          </a:prstGeom>
          <a:solidFill>
            <a:srgbClr val="33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sz="3700" dirty="0">
                <a:latin typeface="Arial Narrow" pitchFamily="34" charset="0"/>
              </a:rPr>
              <a:t>Mechanics</a:t>
            </a:r>
          </a:p>
        </p:txBody>
      </p:sp>
      <p:sp>
        <p:nvSpPr>
          <p:cNvPr id="38917" name="Rectangle 9"/>
          <p:cNvSpPr>
            <a:spLocks noChangeArrowheads="1"/>
          </p:cNvSpPr>
          <p:nvPr/>
        </p:nvSpPr>
        <p:spPr bwMode="auto">
          <a:xfrm>
            <a:off x="7651874" y="2743200"/>
            <a:ext cx="2247315" cy="1295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sz="3700" dirty="0">
                <a:latin typeface="Arial Narrow" pitchFamily="34" charset="0"/>
              </a:rPr>
              <a:t>Aesthetics</a:t>
            </a:r>
          </a:p>
        </p:txBody>
      </p:sp>
      <p:sp>
        <p:nvSpPr>
          <p:cNvPr id="38918" name="Rectangle 10"/>
          <p:cNvSpPr>
            <a:spLocks noChangeArrowheads="1"/>
          </p:cNvSpPr>
          <p:nvPr/>
        </p:nvSpPr>
        <p:spPr bwMode="auto">
          <a:xfrm>
            <a:off x="4913621" y="2743200"/>
            <a:ext cx="2249431" cy="12954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sz="3700" dirty="0">
                <a:latin typeface="Arial Narrow" pitchFamily="34" charset="0"/>
              </a:rPr>
              <a:t>Dynamics</a:t>
            </a:r>
          </a:p>
        </p:txBody>
      </p:sp>
      <p:sp>
        <p:nvSpPr>
          <p:cNvPr id="402434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The Player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’s Perspective</a:t>
            </a: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ヒラギノ角ゴ Pro W3" charset="0"/>
              <a:cs typeface="ヒラギノ角ゴ Pro W3" charset="0"/>
            </a:endParaRPr>
          </a:p>
        </p:txBody>
      </p:sp>
      <p:sp>
        <p:nvSpPr>
          <p:cNvPr id="38920" name="Line 10"/>
          <p:cNvSpPr>
            <a:spLocks noChangeShapeType="1"/>
          </p:cNvSpPr>
          <p:nvPr/>
        </p:nvSpPr>
        <p:spPr bwMode="auto">
          <a:xfrm>
            <a:off x="2243083" y="2895600"/>
            <a:ext cx="8125883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 lIns="121899" tIns="60949" rIns="121899" bIns="60949"/>
          <a:lstStyle/>
          <a:p>
            <a:endParaRPr lang="en-US"/>
          </a:p>
        </p:txBody>
      </p:sp>
      <p:cxnSp>
        <p:nvCxnSpPr>
          <p:cNvPr id="38921" name="AutoShape 11"/>
          <p:cNvCxnSpPr>
            <a:cxnSpLocks noChangeShapeType="1"/>
          </p:cNvCxnSpPr>
          <p:nvPr/>
        </p:nvCxnSpPr>
        <p:spPr bwMode="auto">
          <a:xfrm>
            <a:off x="4346501" y="3390900"/>
            <a:ext cx="55019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38922" name="AutoShape 12"/>
          <p:cNvCxnSpPr>
            <a:cxnSpLocks noChangeShapeType="1"/>
          </p:cNvCxnSpPr>
          <p:nvPr/>
        </p:nvCxnSpPr>
        <p:spPr bwMode="auto">
          <a:xfrm>
            <a:off x="7182096" y="3390900"/>
            <a:ext cx="450733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</p:cxn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The Designer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’s Perspective</a:t>
            </a: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ヒラギノ角ゴ Pro W3" charset="0"/>
              <a:cs typeface="ヒラギノ角ゴ Pro W3" charset="0"/>
            </a:endParaRPr>
          </a:p>
        </p:txBody>
      </p:sp>
      <p:cxnSp>
        <p:nvCxnSpPr>
          <p:cNvPr id="39939" name="AutoShape 4"/>
          <p:cNvCxnSpPr>
            <a:cxnSpLocks noChangeShapeType="1"/>
          </p:cNvCxnSpPr>
          <p:nvPr/>
        </p:nvCxnSpPr>
        <p:spPr bwMode="auto">
          <a:xfrm flipH="1">
            <a:off x="7220187" y="3390900"/>
            <a:ext cx="454965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39940" name="AutoShape 5"/>
          <p:cNvCxnSpPr>
            <a:cxnSpLocks noChangeShapeType="1"/>
          </p:cNvCxnSpPr>
          <p:nvPr/>
        </p:nvCxnSpPr>
        <p:spPr bwMode="auto">
          <a:xfrm flipH="1">
            <a:off x="4367663" y="3390900"/>
            <a:ext cx="554422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711015" y="2616200"/>
            <a:ext cx="1477049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r>
              <a:rPr lang="en-US" sz="9600" dirty="0">
                <a:solidFill>
                  <a:srgbClr val="000000"/>
                </a:solidFill>
                <a:latin typeface="Times New Roman" pitchFamily="18" charset="0"/>
                <a:sym typeface="Webdings" pitchFamily="18" charset="2"/>
              </a:rPr>
              <a:t>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711016" y="3937000"/>
            <a:ext cx="1496521" cy="53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r>
              <a:rPr lang="en-US" sz="2700" dirty="0">
                <a:solidFill>
                  <a:srgbClr val="000000"/>
                </a:solidFill>
                <a:latin typeface="Times New Roman" pitchFamily="18" charset="0"/>
              </a:rPr>
              <a:t>Designer</a:t>
            </a:r>
          </a:p>
        </p:txBody>
      </p:sp>
      <p:sp>
        <p:nvSpPr>
          <p:cNvPr id="39943" name="Rectangle 8"/>
          <p:cNvSpPr>
            <a:spLocks noChangeArrowheads="1"/>
          </p:cNvSpPr>
          <p:nvPr/>
        </p:nvSpPr>
        <p:spPr bwMode="auto">
          <a:xfrm>
            <a:off x="2080143" y="2743200"/>
            <a:ext cx="2247315" cy="1295400"/>
          </a:xfrm>
          <a:prstGeom prst="rect">
            <a:avLst/>
          </a:prstGeom>
          <a:solidFill>
            <a:srgbClr val="33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sz="3700" dirty="0">
                <a:latin typeface="Arial Narrow" pitchFamily="34" charset="0"/>
              </a:rPr>
              <a:t>Mechanics</a:t>
            </a:r>
          </a:p>
        </p:txBody>
      </p:sp>
      <p:sp>
        <p:nvSpPr>
          <p:cNvPr id="39944" name="Rectangle 9"/>
          <p:cNvSpPr>
            <a:spLocks noChangeArrowheads="1"/>
          </p:cNvSpPr>
          <p:nvPr/>
        </p:nvSpPr>
        <p:spPr bwMode="auto">
          <a:xfrm>
            <a:off x="7651874" y="2743200"/>
            <a:ext cx="2247315" cy="1295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sz="3700" dirty="0">
                <a:latin typeface="Arial Narrow" pitchFamily="34" charset="0"/>
              </a:rPr>
              <a:t>Aesthetics</a:t>
            </a:r>
          </a:p>
        </p:txBody>
      </p:sp>
      <p:sp>
        <p:nvSpPr>
          <p:cNvPr id="39945" name="Rectangle 10"/>
          <p:cNvSpPr>
            <a:spLocks noChangeArrowheads="1"/>
          </p:cNvSpPr>
          <p:nvPr/>
        </p:nvSpPr>
        <p:spPr bwMode="auto">
          <a:xfrm>
            <a:off x="4913621" y="2743200"/>
            <a:ext cx="2249431" cy="12954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sz="3700" dirty="0">
                <a:latin typeface="Arial Narrow" pitchFamily="34" charset="0"/>
              </a:rPr>
              <a:t>Dynamics</a:t>
            </a:r>
          </a:p>
        </p:txBody>
      </p:sp>
      <p:sp>
        <p:nvSpPr>
          <p:cNvPr id="39946" name="Line 11"/>
          <p:cNvSpPr>
            <a:spLocks noChangeShapeType="1"/>
          </p:cNvSpPr>
          <p:nvPr/>
        </p:nvSpPr>
        <p:spPr bwMode="auto">
          <a:xfrm>
            <a:off x="1726750" y="2895600"/>
            <a:ext cx="8125883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 type="triangle" w="med" len="med"/>
            <a:tailEnd/>
          </a:ln>
        </p:spPr>
        <p:txBody>
          <a:bodyPr lIns="121899" tIns="60949" rIns="121899" bIns="60949"/>
          <a:lstStyle/>
          <a:p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MDA</a:t>
            </a:r>
          </a:p>
        </p:txBody>
      </p:sp>
      <p:sp>
        <p:nvSpPr>
          <p:cNvPr id="508931" name="Rectangle 3"/>
          <p:cNvSpPr>
            <a:spLocks noGrp="1" noChangeArrowheads="1"/>
          </p:cNvSpPr>
          <p:nvPr>
            <p:ph sz="quarter" idx="10"/>
          </p:nvPr>
        </p:nvSpPr>
        <p:spPr>
          <a:xfrm>
            <a:off x="711015" y="1930400"/>
            <a:ext cx="10766795" cy="4445000"/>
          </a:xfrm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marL="0" indent="-364003">
              <a:defRPr/>
            </a:pPr>
            <a:r>
              <a:rPr lang="en-US" sz="4000" dirty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A </a:t>
            </a:r>
            <a:r>
              <a:rPr lang="ja-JP" altLang="en-US" sz="400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“</a:t>
            </a:r>
            <a:r>
              <a:rPr lang="en-US" altLang="ja-JP" sz="4000" dirty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Taxonomy</a:t>
            </a:r>
            <a:r>
              <a:rPr lang="ja-JP" altLang="en-US" sz="400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”</a:t>
            </a:r>
            <a:r>
              <a:rPr lang="en-US" altLang="ja-JP" sz="4000" dirty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 of Design Knowledge</a:t>
            </a:r>
          </a:p>
          <a:p>
            <a:pPr lvl="1"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</a:rPr>
              <a:t>Aesthetics</a:t>
            </a:r>
          </a:p>
          <a:p>
            <a:pPr lvl="1"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</a:rPr>
              <a:t>Dynamics</a:t>
            </a:r>
          </a:p>
          <a:p>
            <a:pPr lvl="1"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</a:rPr>
              <a:t>Mechanics</a:t>
            </a:r>
          </a:p>
          <a:p>
            <a:pPr lvl="1"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</a:rPr>
              <a:t>…and the </a:t>
            </a:r>
            <a:r>
              <a:rPr lang="en-US" sz="3600" i="1" dirty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</a:rPr>
              <a:t>interactions 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</a:rPr>
              <a:t>between them.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Beta Test at 2:45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34992" y="1604211"/>
            <a:ext cx="10869612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600" dirty="0">
                <a:latin typeface="Candara" panose="020E0502030303020204" pitchFamily="34" charset="0"/>
              </a:rPr>
              <a:t>Make sure your rules are written down.</a:t>
            </a:r>
          </a:p>
        </p:txBody>
      </p:sp>
    </p:spTree>
    <p:extLst>
      <p:ext uri="{BB962C8B-B14F-4D97-AF65-F5344CB8AC3E}">
        <p14:creationId xmlns:p14="http://schemas.microsoft.com/office/powerpoint/2010/main" val="24868101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Beta Test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34992" y="1604211"/>
            <a:ext cx="10869612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600" dirty="0">
                <a:latin typeface="Candara" panose="020E0502030303020204" pitchFamily="34" charset="0"/>
              </a:rPr>
              <a:t>Send two testers to other tables.  </a:t>
            </a:r>
          </a:p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600" dirty="0">
                <a:latin typeface="Candara" panose="020E0502030303020204" pitchFamily="34" charset="0"/>
              </a:rPr>
              <a:t>Test until 3:15</a:t>
            </a:r>
            <a:endParaRPr lang="en-US" sz="3999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4906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Discussion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34992" y="1604211"/>
            <a:ext cx="10869612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endParaRPr lang="en-US" sz="3999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9985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Paper Prototypes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34992" y="1604211"/>
            <a:ext cx="10869612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Good for understanding existing games.</a:t>
            </a:r>
          </a:p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Use these techniques for games in progress.</a:t>
            </a:r>
          </a:p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Process is quick and cheap.</a:t>
            </a:r>
          </a:p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You don’t need programmers or artists.</a:t>
            </a:r>
          </a:p>
        </p:txBody>
      </p:sp>
    </p:spTree>
    <p:extLst>
      <p:ext uri="{BB962C8B-B14F-4D97-AF65-F5344CB8AC3E}">
        <p14:creationId xmlns:p14="http://schemas.microsoft.com/office/powerpoint/2010/main" val="41639765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Paper Prototypes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34992" y="1604211"/>
            <a:ext cx="10231103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Can’t replace actual gameplay testing.</a:t>
            </a:r>
          </a:p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Can give you a head start and keep you focused.</a:t>
            </a:r>
          </a:p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Creates a vocabulary to use when discussing your game.</a:t>
            </a:r>
          </a:p>
          <a:p>
            <a:pPr>
              <a:lnSpc>
                <a:spcPct val="10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Can be used as a tool to educate other team members. Have them play, too!</a:t>
            </a:r>
            <a:endParaRPr lang="en-US" sz="36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323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sz="quarter" idx="4294967295"/>
          </p:nvPr>
        </p:nvSpPr>
        <p:spPr bwMode="auto">
          <a:xfrm>
            <a:off x="0" y="2006600"/>
            <a:ext cx="1076642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indent="-363976"/>
            <a:r>
              <a:rPr lang="en-US" altLang="en-US">
                <a:ea typeface="ヒラギノ角ゴ Pro W3" charset="-128"/>
              </a:rPr>
              <a:t>Concepts </a:t>
            </a:r>
          </a:p>
          <a:p>
            <a:pPr indent="-363976"/>
            <a:r>
              <a:rPr lang="en-US" altLang="en-US">
                <a:ea typeface="ヒラギノ角ゴ Pro W3" charset="-128"/>
              </a:rPr>
              <a:t>Communication</a:t>
            </a:r>
          </a:p>
          <a:p>
            <a:pPr indent="-363976"/>
            <a:r>
              <a:rPr lang="en-US" altLang="en-US">
                <a:ea typeface="ヒラギノ角ゴ Pro W3" charset="-128"/>
              </a:rPr>
              <a:t>Process</a:t>
            </a:r>
          </a:p>
          <a:p>
            <a:pPr indent="-363976"/>
            <a:r>
              <a:rPr lang="en-US" altLang="en-US">
                <a:ea typeface="ヒラギノ角ゴ Pro W3" charset="-128"/>
              </a:rPr>
              <a:t>Sanity</a:t>
            </a:r>
          </a:p>
          <a:p>
            <a:pPr indent="-363976"/>
            <a:r>
              <a:rPr lang="en-US" altLang="en-US">
                <a:ea typeface="ヒラギノ角ゴ Pro W3" charset="-128"/>
              </a:rPr>
              <a:t>Ideas</a:t>
            </a:r>
          </a:p>
        </p:txBody>
      </p:sp>
      <p:sp>
        <p:nvSpPr>
          <p:cNvPr id="1843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889000"/>
            <a:ext cx="10766425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ea typeface="ヒラギノ角ゴ Pro W3" charset="-128"/>
              </a:rPr>
              <a:t>How We Can Help You</a:t>
            </a:r>
          </a:p>
        </p:txBody>
      </p:sp>
    </p:spTree>
    <p:extLst>
      <p:ext uri="{BB962C8B-B14F-4D97-AF65-F5344CB8AC3E}">
        <p14:creationId xmlns:p14="http://schemas.microsoft.com/office/powerpoint/2010/main" val="10669767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 bwMode="auto">
          <a:xfrm>
            <a:off x="711015" y="425875"/>
            <a:ext cx="10766795" cy="1041400"/>
          </a:xfrm>
          <a:noFill/>
          <a:ln>
            <a:miter lim="800000"/>
            <a:headEnd/>
            <a:tailEnd/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dirty="0">
                <a:ea typeface="ヒラギノ角ゴ Pro W3" charset="0"/>
                <a:cs typeface="ヒラギノ角ゴ Pro W3" charset="0"/>
              </a:rPr>
              <a:t>Short Break</a:t>
            </a:r>
            <a:r>
              <a:rPr lang="en-US" dirty="0">
                <a:ea typeface="ヒラギノ角ゴ Pro W3" charset="0"/>
                <a:cs typeface="ヒラギノ角ゴ Pro W3" charset="0"/>
              </a:rPr>
              <a:t/>
            </a:r>
            <a:br>
              <a:rPr lang="en-US" dirty="0">
                <a:ea typeface="ヒラギノ角ゴ Pro W3" charset="0"/>
                <a:cs typeface="ヒラギノ角ゴ Pro W3" charset="0"/>
              </a:rPr>
            </a:br>
            <a:r>
              <a:rPr lang="en-US" sz="3200" i="1" dirty="0">
                <a:ea typeface="ヒラギノ角ゴ Pro W3" charset="0"/>
                <a:cs typeface="ヒラギノ角ゴ Pro W3" charset="0"/>
              </a:rPr>
              <a:t>Electives Start at 3:35</a:t>
            </a:r>
            <a:r>
              <a:rPr lang="en-US" dirty="0">
                <a:ea typeface="ヒラギノ角ゴ Pro W3" charset="0"/>
                <a:cs typeface="ヒラギノ角ゴ Pro W3" charset="0"/>
              </a:rPr>
              <a:t/>
            </a:r>
            <a:br>
              <a:rPr lang="en-US" dirty="0">
                <a:ea typeface="ヒラギノ角ゴ Pro W3" charset="0"/>
                <a:cs typeface="ヒラギノ角ゴ Pro W3" charset="0"/>
              </a:rPr>
            </a:br>
            <a:endParaRPr lang="en-US" dirty="0">
              <a:ea typeface="ヒラギノ角ゴ Pro W3" charset="0"/>
              <a:cs typeface="ヒラギノ角ゴ Pro W3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899909"/>
              </p:ext>
            </p:extLst>
          </p:nvPr>
        </p:nvGraphicFramePr>
        <p:xfrm>
          <a:off x="762000" y="1809750"/>
          <a:ext cx="9897692" cy="4158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38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589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33899">
                <a:tc>
                  <a:txBody>
                    <a:bodyPr/>
                    <a:lstStyle/>
                    <a:p>
                      <a:r>
                        <a:rPr lang="en-US" sz="3600" dirty="0"/>
                        <a:t>Elective</a:t>
                      </a:r>
                    </a:p>
                  </a:txBody>
                  <a:tcPr marL="177889" marR="177889" marT="88951" marB="88951"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Room</a:t>
                      </a:r>
                    </a:p>
                  </a:txBody>
                  <a:tcPr marL="177889" marR="177889" marT="88951" marB="8895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6222">
                <a:tc>
                  <a:txBody>
                    <a:bodyPr/>
                    <a:lstStyle/>
                    <a:p>
                      <a:r>
                        <a:rPr lang="en-US" sz="4400" dirty="0"/>
                        <a:t>Game of Games</a:t>
                      </a:r>
                    </a:p>
                  </a:txBody>
                  <a:tcPr marL="177889" marR="177889" marT="88951" marB="88951"/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120</a:t>
                      </a:r>
                    </a:p>
                  </a:txBody>
                  <a:tcPr marL="177889" marR="177889" marT="88951" marB="88951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56222">
                <a:tc>
                  <a:txBody>
                    <a:bodyPr/>
                    <a:lstStyle/>
                    <a:p>
                      <a:r>
                        <a:rPr lang="en-US" sz="4400" dirty="0"/>
                        <a:t>Meaning as a Mechanic</a:t>
                      </a:r>
                    </a:p>
                  </a:txBody>
                  <a:tcPr marL="177889" marR="177889" marT="88951" marB="88951"/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121</a:t>
                      </a:r>
                    </a:p>
                  </a:txBody>
                  <a:tcPr marL="177889" marR="177889" marT="88951" marB="88951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56222">
                <a:tc>
                  <a:txBody>
                    <a:bodyPr/>
                    <a:lstStyle/>
                    <a:p>
                      <a:r>
                        <a:rPr lang="en-US" sz="4400" dirty="0"/>
                        <a:t>Us vs. It</a:t>
                      </a:r>
                    </a:p>
                  </a:txBody>
                  <a:tcPr marL="177889" marR="177889" marT="88951" marB="88951"/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123</a:t>
                      </a:r>
                    </a:p>
                  </a:txBody>
                  <a:tcPr marL="177889" marR="177889" marT="88951" marB="88951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56222">
                <a:tc>
                  <a:txBody>
                    <a:bodyPr/>
                    <a:lstStyle/>
                    <a:p>
                      <a:r>
                        <a:rPr lang="en-US" sz="4400" dirty="0"/>
                        <a:t>Horns of a Dilemma</a:t>
                      </a:r>
                    </a:p>
                  </a:txBody>
                  <a:tcPr marL="177889" marR="177889" marT="88951" marB="88951"/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124</a:t>
                      </a:r>
                    </a:p>
                  </a:txBody>
                  <a:tcPr marL="177889" marR="177889" marT="88951" marB="88951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"/>
          <p:cNvSpPr>
            <a:spLocks noGrp="1" noChangeArrowheads="1"/>
          </p:cNvSpPr>
          <p:nvPr>
            <p:ph sz="quarter" idx="4294967295"/>
          </p:nvPr>
        </p:nvSpPr>
        <p:spPr>
          <a:xfrm>
            <a:off x="0" y="2006600"/>
            <a:ext cx="10766425" cy="3657600"/>
          </a:xfrm>
          <a:prstGeom prst="rect">
            <a:avLst/>
          </a:prstGeom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-363976">
              <a:lnSpc>
                <a:spcPct val="80000"/>
              </a:lnSpc>
            </a:pPr>
            <a:r>
              <a:rPr lang="en-US" altLang="en-US" sz="3199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PvE, not PvP</a:t>
            </a:r>
          </a:p>
          <a:p>
            <a:pPr marL="0" indent="-363976">
              <a:lnSpc>
                <a:spcPct val="80000"/>
              </a:lnSpc>
            </a:pPr>
            <a:r>
              <a:rPr lang="en-US" altLang="en-US" sz="3199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Don’t bail on your group</a:t>
            </a:r>
          </a:p>
          <a:p>
            <a:pPr marL="0" indent="-363976">
              <a:lnSpc>
                <a:spcPct val="80000"/>
              </a:lnSpc>
            </a:pPr>
            <a:r>
              <a:rPr lang="en-US" altLang="en-US" sz="3199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Turn the devices off</a:t>
            </a:r>
          </a:p>
          <a:p>
            <a:pPr marL="0" indent="-363976">
              <a:lnSpc>
                <a:spcPct val="80000"/>
              </a:lnSpc>
            </a:pPr>
            <a:r>
              <a:rPr lang="en-US" altLang="en-US" sz="3199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Grab a pen</a:t>
            </a:r>
          </a:p>
          <a:p>
            <a:pPr marL="0" indent="-363976">
              <a:lnSpc>
                <a:spcPct val="80000"/>
              </a:lnSpc>
            </a:pPr>
            <a:endParaRPr lang="en-US" altLang="en-US" sz="3199">
              <a:effectLst>
                <a:outerShdw blurRad="38100" dist="38100" dir="2700000" algn="tl">
                  <a:srgbClr val="C0C0C0"/>
                </a:outerShdw>
              </a:effectLst>
              <a:ea typeface="ヒラギノ角ゴ Pro W3" charset="-128"/>
            </a:endParaRPr>
          </a:p>
          <a:p>
            <a:pPr marL="0" indent="-363976">
              <a:lnSpc>
                <a:spcPct val="80000"/>
              </a:lnSpc>
              <a:buNone/>
            </a:pPr>
            <a:r>
              <a:rPr lang="en-US" altLang="en-US" sz="3199" i="1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Last but not least…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89000"/>
            <a:ext cx="10766425" cy="1041400"/>
          </a:xfrm>
          <a:prstGeom prst="rect">
            <a:avLst/>
          </a:prstGeom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-128"/>
              </a:rPr>
              <a:t>A Few Ground Rules</a:t>
            </a:r>
          </a:p>
        </p:txBody>
      </p:sp>
    </p:spTree>
    <p:extLst>
      <p:ext uri="{BB962C8B-B14F-4D97-AF65-F5344CB8AC3E}">
        <p14:creationId xmlns:p14="http://schemas.microsoft.com/office/powerpoint/2010/main" val="92769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 build="p" autoUpdateAnimBg="0"/>
    </p:bldLst>
  </p:timing>
</p:sld>
</file>

<file path=ppt/theme/theme1.xml><?xml version="1.0" encoding="utf-8"?>
<a:theme xmlns:a="http://schemas.openxmlformats.org/drawingml/2006/main" name="Blank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DC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commending A Strategy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4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pitchFamily="45" charset="0"/>
          </a:defRPr>
        </a:defPPr>
      </a:lstStyle>
    </a:lnDef>
  </a:objectDefaults>
  <a:extraClrSchemeLst>
    <a:extraClrScheme>
      <a:clrScheme name="Recommending A Strategy 1">
        <a:dk1>
          <a:srgbClr val="009999"/>
        </a:dk1>
        <a:lt1>
          <a:srgbClr val="FFFFFF"/>
        </a:lt1>
        <a:dk2>
          <a:srgbClr val="000066"/>
        </a:dk2>
        <a:lt2>
          <a:srgbClr val="339966"/>
        </a:lt2>
        <a:accent1>
          <a:srgbClr val="00CC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E2CA"/>
        </a:accent5>
        <a:accent6>
          <a:srgbClr val="008AB9"/>
        </a:accent6>
        <a:hlink>
          <a:srgbClr val="33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2">
        <a:dk1>
          <a:srgbClr val="000000"/>
        </a:dk1>
        <a:lt1>
          <a:srgbClr val="FFFFFF"/>
        </a:lt1>
        <a:dk2>
          <a:srgbClr val="009900"/>
        </a:dk2>
        <a:lt2>
          <a:srgbClr val="CC0000"/>
        </a:lt2>
        <a:accent1>
          <a:srgbClr val="CCCC00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2D2DB9"/>
        </a:accent6>
        <a:hlink>
          <a:srgbClr val="00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commending A Strateg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commending A Strategy 4">
        <a:dk1>
          <a:srgbClr val="333399"/>
        </a:dk1>
        <a:lt1>
          <a:srgbClr val="FFFFCC"/>
        </a:lt1>
        <a:dk2>
          <a:srgbClr val="000000"/>
        </a:dk2>
        <a:lt2>
          <a:srgbClr val="0000FF"/>
        </a:lt2>
        <a:accent1>
          <a:srgbClr val="800000"/>
        </a:accent1>
        <a:accent2>
          <a:srgbClr val="3366CC"/>
        </a:accent2>
        <a:accent3>
          <a:srgbClr val="AAAAAA"/>
        </a:accent3>
        <a:accent4>
          <a:srgbClr val="DADAAE"/>
        </a:accent4>
        <a:accent5>
          <a:srgbClr val="C0AAAA"/>
        </a:accent5>
        <a:accent6>
          <a:srgbClr val="2D5CB9"/>
        </a:accent6>
        <a:hlink>
          <a:srgbClr val="FFFF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5">
        <a:dk1>
          <a:srgbClr val="CC3300"/>
        </a:dk1>
        <a:lt1>
          <a:srgbClr val="FFFFCC"/>
        </a:lt1>
        <a:dk2>
          <a:srgbClr val="000000"/>
        </a:dk2>
        <a:lt2>
          <a:srgbClr val="CC6600"/>
        </a:lt2>
        <a:accent1>
          <a:srgbClr val="993300"/>
        </a:accent1>
        <a:accent2>
          <a:srgbClr val="808000"/>
        </a:accent2>
        <a:accent3>
          <a:srgbClr val="AAAAAA"/>
        </a:accent3>
        <a:accent4>
          <a:srgbClr val="DADAAE"/>
        </a:accent4>
        <a:accent5>
          <a:srgbClr val="CAADAA"/>
        </a:accent5>
        <a:accent6>
          <a:srgbClr val="7373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6">
        <a:dk1>
          <a:srgbClr val="66CCFF"/>
        </a:dk1>
        <a:lt1>
          <a:srgbClr val="CCECFF"/>
        </a:lt1>
        <a:dk2>
          <a:srgbClr val="000000"/>
        </a:dk2>
        <a:lt2>
          <a:srgbClr val="9999FF"/>
        </a:lt2>
        <a:accent1>
          <a:srgbClr val="FFFFFF"/>
        </a:accent1>
        <a:accent2>
          <a:srgbClr val="99CCFF"/>
        </a:accent2>
        <a:accent3>
          <a:srgbClr val="AAAAAA"/>
        </a:accent3>
        <a:accent4>
          <a:srgbClr val="AEC9DA"/>
        </a:accent4>
        <a:accent5>
          <a:srgbClr val="FFFFFF"/>
        </a:accent5>
        <a:accent6>
          <a:srgbClr val="8AB9E7"/>
        </a:accent6>
        <a:hlink>
          <a:srgbClr val="CCE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7">
        <a:dk1>
          <a:srgbClr val="993366"/>
        </a:dk1>
        <a:lt1>
          <a:srgbClr val="FFFFCC"/>
        </a:lt1>
        <a:dk2>
          <a:srgbClr val="333399"/>
        </a:dk2>
        <a:lt2>
          <a:srgbClr val="0066FF"/>
        </a:lt2>
        <a:accent1>
          <a:srgbClr val="6600FF"/>
        </a:accent1>
        <a:accent2>
          <a:srgbClr val="0099CC"/>
        </a:accent2>
        <a:accent3>
          <a:srgbClr val="ADADCA"/>
        </a:accent3>
        <a:accent4>
          <a:srgbClr val="DADAAE"/>
        </a:accent4>
        <a:accent5>
          <a:srgbClr val="B8AAFF"/>
        </a:accent5>
        <a:accent6>
          <a:srgbClr val="008AB9"/>
        </a:accent6>
        <a:hlink>
          <a:srgbClr val="66FF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8">
        <a:dk1>
          <a:srgbClr val="993366"/>
        </a:dk1>
        <a:lt1>
          <a:srgbClr val="EAEAEA"/>
        </a:lt1>
        <a:dk2>
          <a:srgbClr val="660066"/>
        </a:dk2>
        <a:lt2>
          <a:srgbClr val="CC0000"/>
        </a:lt2>
        <a:accent1>
          <a:srgbClr val="A50021"/>
        </a:accent1>
        <a:accent2>
          <a:srgbClr val="660033"/>
        </a:accent2>
        <a:accent3>
          <a:srgbClr val="B8AAB8"/>
        </a:accent3>
        <a:accent4>
          <a:srgbClr val="C8C8C8"/>
        </a:accent4>
        <a:accent5>
          <a:srgbClr val="CFAAAB"/>
        </a:accent5>
        <a:accent6>
          <a:srgbClr val="5C00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47157</TotalTime>
  <Words>940</Words>
  <Application>Microsoft Office PowerPoint</Application>
  <PresentationFormat>Custom</PresentationFormat>
  <Paragraphs>495</Paragraphs>
  <Slides>80</Slides>
  <Notes>48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99" baseType="lpstr">
      <vt:lpstr>Calibri Light</vt:lpstr>
      <vt:lpstr>Wingdings</vt:lpstr>
      <vt:lpstr>MS PGothic</vt:lpstr>
      <vt:lpstr>ヒラギノ角ゴ Pro W3</vt:lpstr>
      <vt:lpstr>Webdings</vt:lpstr>
      <vt:lpstr>Arial Narrow</vt:lpstr>
      <vt:lpstr>Candara</vt:lpstr>
      <vt:lpstr>Arial Black</vt:lpstr>
      <vt:lpstr>MS PGothic</vt:lpstr>
      <vt:lpstr>Trebuchet MS</vt:lpstr>
      <vt:lpstr>Arial</vt:lpstr>
      <vt:lpstr>Verdana</vt:lpstr>
      <vt:lpstr>Calibri</vt:lpstr>
      <vt:lpstr>Times New Roman</vt:lpstr>
      <vt:lpstr>Geneva</vt:lpstr>
      <vt:lpstr>Blank Master</vt:lpstr>
      <vt:lpstr>GDC14</vt:lpstr>
      <vt:lpstr>Acrobat Document</vt:lpstr>
      <vt:lpstr>Image</vt:lpstr>
      <vt:lpstr>Game Design Workshop  </vt:lpstr>
      <vt:lpstr>About The Workshop</vt:lpstr>
      <vt:lpstr>What It’s NOT about…</vt:lpstr>
      <vt:lpstr>In Other Words...</vt:lpstr>
      <vt:lpstr>What You’ll be Doing</vt:lpstr>
      <vt:lpstr>Schedule</vt:lpstr>
      <vt:lpstr>Meet the Faculty </vt:lpstr>
      <vt:lpstr>How We Can Help You</vt:lpstr>
      <vt:lpstr>A Few Ground Rules</vt:lpstr>
      <vt:lpstr>Fail Fast!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exercises are longer</vt:lpstr>
      <vt:lpstr>Channel your inner kindergartener…</vt:lpstr>
      <vt:lpstr>PowerPoint Presentation</vt:lpstr>
      <vt:lpstr>Take a digital game…</vt:lpstr>
      <vt:lpstr>…remove the controller…</vt:lpstr>
      <vt:lpstr>…remove the controller…</vt:lpstr>
      <vt:lpstr>…the sound and music…</vt:lpstr>
      <vt:lpstr>…the sound and music…</vt:lpstr>
      <vt:lpstr>…and the graphics</vt:lpstr>
      <vt:lpstr>…and the graphics</vt:lpstr>
      <vt:lpstr>What’s left?</vt:lpstr>
      <vt:lpstr>PowerPoint Presentation</vt:lpstr>
      <vt:lpstr>Paper Simulation</vt:lpstr>
      <vt:lpstr>Example Game</vt:lpstr>
      <vt:lpstr>Example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Exercise</vt:lpstr>
      <vt:lpstr>Brainstorm</vt:lpstr>
      <vt:lpstr>PowerPoint Presentation</vt:lpstr>
      <vt:lpstr>PowerPoint Presentation</vt:lpstr>
      <vt:lpstr>Build a Paper Version</vt:lpstr>
      <vt:lpstr>Lunch</vt:lpstr>
      <vt:lpstr>Alpha Deadline at 2:00</vt:lpstr>
      <vt:lpstr>How do we get from…</vt:lpstr>
      <vt:lpstr>To…</vt:lpstr>
      <vt:lpstr>What’s missing?</vt:lpstr>
      <vt:lpstr>The causal link…</vt:lpstr>
      <vt:lpstr>Games As Software</vt:lpstr>
      <vt:lpstr>This is a systems view of games.</vt:lpstr>
      <vt:lpstr>A Design Vocabulary</vt:lpstr>
      <vt:lpstr>A Design Vocabulary</vt:lpstr>
      <vt:lpstr>A Design Vocabulary</vt:lpstr>
      <vt:lpstr>A Design Vocabulary</vt:lpstr>
      <vt:lpstr>The MDA Framework</vt:lpstr>
      <vt:lpstr>The MDA Framework</vt:lpstr>
      <vt:lpstr>Mechanics</vt:lpstr>
      <vt:lpstr>Dynamics</vt:lpstr>
      <vt:lpstr>Aesthetics</vt:lpstr>
      <vt:lpstr>The Designer/Player Relationship</vt:lpstr>
      <vt:lpstr>The Player’s Perspective</vt:lpstr>
      <vt:lpstr>The Designer’s Perspective</vt:lpstr>
      <vt:lpstr>MDA</vt:lpstr>
      <vt:lpstr>Beta Test at 2:45</vt:lpstr>
      <vt:lpstr>Beta Test</vt:lpstr>
      <vt:lpstr>Discussion</vt:lpstr>
      <vt:lpstr>Using Paper Prototypes</vt:lpstr>
      <vt:lpstr>Using Paper Prototypes</vt:lpstr>
      <vt:lpstr>Short Break Electives Start at 3:35 </vt:lpstr>
    </vt:vector>
  </TitlesOfParts>
  <Company>Stonetronix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Paper Simulations</dc:title>
  <dc:creator>Stone Librande</dc:creator>
  <cp:keywords>GDC 2016</cp:keywords>
  <cp:lastModifiedBy>Stone Librande</cp:lastModifiedBy>
  <cp:revision>2114</cp:revision>
  <cp:lastPrinted>2015-03-02T08:24:00Z</cp:lastPrinted>
  <dcterms:created xsi:type="dcterms:W3CDTF">2004-03-07T19:53:40Z</dcterms:created>
  <dcterms:modified xsi:type="dcterms:W3CDTF">2017-02-26T19:58:13Z</dcterms:modified>
</cp:coreProperties>
</file>