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3" r:id="rId1"/>
  </p:sldMasterIdLst>
  <p:notesMasterIdLst>
    <p:notesMasterId r:id="rId55"/>
  </p:notesMasterIdLst>
  <p:handoutMasterIdLst>
    <p:handoutMasterId r:id="rId5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4" r:id="rId20"/>
    <p:sldId id="275" r:id="rId21"/>
    <p:sldId id="276" r:id="rId22"/>
    <p:sldId id="278" r:id="rId23"/>
    <p:sldId id="279" r:id="rId24"/>
    <p:sldId id="281" r:id="rId25"/>
    <p:sldId id="288" r:id="rId26"/>
    <p:sldId id="280" r:id="rId27"/>
    <p:sldId id="289" r:id="rId28"/>
    <p:sldId id="282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283" r:id="rId49"/>
    <p:sldId id="284" r:id="rId50"/>
    <p:sldId id="285" r:id="rId51"/>
    <p:sldId id="286" r:id="rId52"/>
    <p:sldId id="287" r:id="rId53"/>
    <p:sldId id="309" r:id="rId54"/>
  </p:sldIdLst>
  <p:sldSz cx="12188825" cy="6858000"/>
  <p:notesSz cx="9296400" cy="7010400"/>
  <p:embeddedFontLst>
    <p:embeddedFont>
      <p:font typeface="Candara" pitchFamily="34" charset="0"/>
      <p:regular r:id="rId57"/>
      <p:bold r:id="rId58"/>
      <p:italic r:id="rId59"/>
      <p:boldItalic r:id="rId60"/>
    </p:embeddedFont>
    <p:embeddedFont>
      <p:font typeface="Calibri" pitchFamily="34" charset="0"/>
      <p:regular r:id="rId61"/>
      <p:bold r:id="rId62"/>
      <p:italic r:id="rId63"/>
      <p:boldItalic r:id="rId64"/>
    </p:embeddedFont>
    <p:embeddedFont>
      <p:font typeface="Trebuchet MS" pitchFamily="34" charset="0"/>
      <p:regular r:id="rId65"/>
      <p:bold r:id="rId66"/>
      <p:italic r:id="rId67"/>
      <p:boldItalic r:id="rId68"/>
    </p:embeddedFont>
    <p:embeddedFont>
      <p:font typeface="Calibri Light" pitchFamily="34" charset="0"/>
      <p:regular r:id="rId69"/>
      <p:italic r:id="rId70"/>
    </p:embeddedFont>
    <p:embeddedFont>
      <p:font typeface="MS PGothic" pitchFamily="34" charset="-128"/>
      <p:regular r:id="rId71"/>
    </p:embeddedFont>
    <p:embeddedFont>
      <p:font typeface="Arial Narrow" pitchFamily="34" charset="0"/>
      <p:regular r:id="rId72"/>
      <p:bold r:id="rId73"/>
      <p:italic r:id="rId74"/>
      <p:boldItalic r:id="rId75"/>
    </p:embeddedFont>
    <p:embeddedFont>
      <p:font typeface="Webdings" pitchFamily="18" charset="2"/>
      <p:regular r:id="rId76"/>
    </p:embeddedFont>
    <p:embeddedFont>
      <p:font typeface="Verdana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609371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218742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828114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437487" algn="l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3046856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3656228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4265599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4874971" algn="l" defTabSz="1218742" rtl="0" eaLnBrk="1" latinLnBrk="0" hangingPunct="1">
      <a:defRPr sz="43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00"/>
    <a:srgbClr val="217D4B"/>
    <a:srgbClr val="285688"/>
    <a:srgbClr val="C0C0C0"/>
    <a:srgbClr val="B2B2B2"/>
    <a:srgbClr val="0099CC"/>
    <a:srgbClr val="33CCCC"/>
    <a:srgbClr val="FF6600"/>
    <a:srgbClr val="606F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4" autoAdjust="0"/>
    <p:restoredTop sz="76951" autoAdjust="0"/>
  </p:normalViewPr>
  <p:slideViewPr>
    <p:cSldViewPr snapToGrid="0" snapToObjects="1">
      <p:cViewPr>
        <p:scale>
          <a:sx n="80" d="100"/>
          <a:sy n="80" d="100"/>
        </p:scale>
        <p:origin x="-1776" y="-468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25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840"/>
    </p:cViewPr>
  </p:sorterViewPr>
  <p:notesViewPr>
    <p:cSldViewPr snapToGrid="0" snapToObjects="1">
      <p:cViewPr varScale="1">
        <p:scale>
          <a:sx n="112" d="100"/>
          <a:sy n="112" d="100"/>
        </p:scale>
        <p:origin x="1782" y="108"/>
      </p:cViewPr>
      <p:guideLst>
        <p:guide orient="horz" pos="2208"/>
        <p:guide pos="2928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font" Target="fonts/font2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127B135-4060-4BBA-A428-0A80E2F7BF1F}" type="datetimeFigureOut">
              <a:rPr lang="en-US" smtClean="0"/>
              <a:pPr/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E51267F-95D4-417D-9635-A0C10135559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531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12988" y="525463"/>
            <a:ext cx="4670425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329940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AE47231-13CF-4769-AA48-3A0AAE099A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94924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37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8742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11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74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6856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228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5599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4971" algn="l" defTabSz="1218742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22EC36-4BDE-479D-B70C-618B5E690842}" type="slidenum">
              <a:rPr lang="en-US" smtClean="0"/>
              <a:pPr>
                <a:defRPr/>
              </a:pPr>
              <a:t>1</a:t>
            </a:fld>
            <a:endParaRPr lang="en-US" dirty="0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826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496CBA-87B6-41C7-9A3D-C634A96D0FD1}" type="slidenum">
              <a:rPr lang="en-US"/>
              <a:pPr/>
              <a:t>11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480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973CEF-B927-4530-A53D-68A892AD0808}" type="slidenum">
              <a:rPr lang="en-US"/>
              <a:pPr/>
              <a:t>12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780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31B1B3-31A5-4448-8767-E0C2BBEE4F5E}" type="slidenum">
              <a:rPr lang="en-US"/>
              <a:pPr/>
              <a:t>13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98978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B650A-B302-4AB7-B3AA-EB838FCD318F}" type="slidenum">
              <a:rPr lang="en-US"/>
              <a:pPr/>
              <a:t>14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5632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6960A3-3E3A-4362-BFE6-AB66BC1CD0BD}" type="slidenum">
              <a:rPr lang="en-US"/>
              <a:pPr/>
              <a:t>15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905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4E7481-8345-4774-A342-ACFA86830BF9}" type="slidenum">
              <a:rPr lang="en-US"/>
              <a:pPr/>
              <a:t>16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3948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17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Warcraft</a:t>
            </a:r>
            <a:r>
              <a:rPr lang="en-US" baseline="0" dirty="0" smtClean="0"/>
              <a:t> </a:t>
            </a:r>
            <a:r>
              <a:rPr lang="en-US" dirty="0" smtClean="0"/>
              <a:t>card </a:t>
            </a:r>
            <a:r>
              <a:rPr lang="en-US" dirty="0"/>
              <a:t>game</a:t>
            </a:r>
          </a:p>
          <a:p>
            <a:r>
              <a:rPr lang="en-US" dirty="0" smtClean="0"/>
              <a:t>Headhunter </a:t>
            </a:r>
            <a:r>
              <a:rPr lang="en-US" baseline="0" dirty="0" smtClean="0"/>
              <a:t>example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7865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18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37994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5C924-4B82-4C16-82B7-A01802F4044A}" type="slidenum">
              <a:rPr lang="en-US"/>
              <a:pPr/>
              <a:t>19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Diablo card game</a:t>
            </a:r>
          </a:p>
          <a:p>
            <a:r>
              <a:rPr lang="en-US"/>
              <a:t>Kill monsters, get treasure, buy better stuff, kill bigger monsters, get bigger treasures…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3709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8F9195-BE56-413F-9CCA-81A34F44FB3C}" type="slidenum">
              <a:rPr lang="en-US"/>
              <a:pPr/>
              <a:t>21</a:t>
            </a:fld>
            <a:endParaRPr lang="en-US"/>
          </a:p>
        </p:txBody>
      </p:sp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5033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874573-09DB-42E2-B8AC-D63B22689804}" type="slidenum">
              <a:rPr lang="en-US"/>
              <a:pPr/>
              <a:t>2</a:t>
            </a:fld>
            <a:endParaRPr 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5523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22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6950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23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388056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66579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28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0508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DD134B-83A1-439B-A033-17815DD01179}" type="slidenum">
              <a:rPr lang="en-US" sz="1200">
                <a:latin typeface="Times New Roman" pitchFamily="18" charset="0"/>
              </a:rPr>
              <a:pPr algn="r"/>
              <a:t>29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EC120D-E96C-49FC-9497-B77B126EDC80}" type="slidenum">
              <a:rPr lang="en-US" sz="1200">
                <a:latin typeface="Times New Roman" pitchFamily="18" charset="0"/>
              </a:rPr>
              <a:pPr algn="r"/>
              <a:t>30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53E725-2067-49C6-AE3B-B8920F1EF57C}" type="slidenum">
              <a:rPr lang="en-US" sz="1200">
                <a:latin typeface="Times New Roman" pitchFamily="18" charset="0"/>
              </a:rPr>
              <a:pPr algn="r"/>
              <a:t>31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66266F7-57D6-44EA-BC5B-29FB89E1F089}" type="slidenum">
              <a:rPr lang="en-US" sz="1200">
                <a:latin typeface="Times New Roman" pitchFamily="18" charset="0"/>
              </a:rPr>
              <a:pPr algn="r"/>
              <a:t>32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CCF900-A80F-44E6-996F-DFC869B433B5}" type="slidenum">
              <a:rPr lang="en-US" sz="1200">
                <a:latin typeface="Times New Roman" pitchFamily="18" charset="0"/>
              </a:rPr>
              <a:pPr algn="r"/>
              <a:t>33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6B9103-5060-4AF2-8317-EEA6A5B8262D}" type="slidenum">
              <a:rPr lang="en-US" sz="1200">
                <a:latin typeface="Times New Roman" pitchFamily="18" charset="0"/>
              </a:rPr>
              <a:pPr algn="r"/>
              <a:t>35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AE448F-B49F-404A-9D8C-82ABD6B00671}" type="slidenum">
              <a:rPr lang="en-US"/>
              <a:pPr/>
              <a:t>3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2152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A93075A-98DE-42C5-9FEF-6F7879E53F4A}" type="slidenum">
              <a:rPr lang="en-US" sz="1200">
                <a:latin typeface="Times New Roman" pitchFamily="18" charset="0"/>
              </a:rPr>
              <a:pPr algn="r"/>
              <a:t>36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55A981-64BA-4287-A83B-B520EF53FC47}" type="slidenum">
              <a:rPr lang="en-US" sz="1200">
                <a:latin typeface="Times New Roman" pitchFamily="18" charset="0"/>
              </a:rPr>
              <a:pPr algn="r"/>
              <a:t>37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EFB7566-64E7-4642-9C87-B52C9151D375}" type="slidenum">
              <a:rPr lang="en-US" sz="1200">
                <a:latin typeface="Times New Roman" pitchFamily="18" charset="0"/>
              </a:rPr>
              <a:pPr algn="r"/>
              <a:t>38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C23A4A8-88C4-4963-90FF-835D52523C21}" type="slidenum">
              <a:rPr lang="en-US" sz="1200">
                <a:latin typeface="Times New Roman" pitchFamily="18" charset="0"/>
              </a:rPr>
              <a:pPr algn="r"/>
              <a:t>39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2F56A0-81AC-4694-91CC-B686A6A31772}" type="slidenum">
              <a:rPr lang="en-US" sz="1200">
                <a:latin typeface="Times New Roman" pitchFamily="18" charset="0"/>
              </a:rPr>
              <a:pPr algn="r"/>
              <a:t>40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FDF4F89-1F91-459A-8EF5-DCCD5807BE91}" type="slidenum">
              <a:rPr lang="en-US" sz="1200">
                <a:latin typeface="Times New Roman" pitchFamily="18" charset="0"/>
              </a:rPr>
              <a:pPr algn="r"/>
              <a:t>44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B482BEA-CB90-4AEC-ABBE-250FF74FF2B9}" type="slidenum">
              <a:rPr lang="en-US" sz="1200">
                <a:latin typeface="Times New Roman" pitchFamily="18" charset="0"/>
              </a:rPr>
              <a:pPr algn="r"/>
              <a:t>45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C2A5E6-1FEF-421C-80ED-5D68A5087D40}" type="slidenum">
              <a:rPr lang="en-US" sz="1200">
                <a:latin typeface="Times New Roman" pitchFamily="18" charset="0"/>
              </a:rPr>
              <a:pPr algn="r"/>
              <a:t>46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EB9A-88D4-4C16-8F01-E525B6234C62}" type="slidenum">
              <a:rPr lang="en-US" sz="1200">
                <a:latin typeface="Times New Roman" pitchFamily="18" charset="0"/>
              </a:rPr>
              <a:pPr algn="r"/>
              <a:t>47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en-US" sz="2400" smtClean="0">
              <a:latin typeface="Times New Roman" pitchFamily="18" charset="0"/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48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91690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21AD04-1B20-486E-885F-787351F407AB}" type="slidenum">
              <a:rPr lang="en-US"/>
              <a:pPr/>
              <a:t>4</a:t>
            </a:fld>
            <a:endParaRPr 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6166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49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015840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50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07713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51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87142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F30E5-B261-45A8-BBE6-C069CDCC8CA1}" type="slidenum">
              <a:rPr lang="en-US"/>
              <a:pPr/>
              <a:t>52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35371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C7C32B-16EB-42E2-9EBB-7C307F5E1F61}" type="slidenum">
              <a:rPr lang="en-US"/>
              <a:pPr/>
              <a:t>5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586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6BF05F-9F4B-4751-82A7-ED37B409DB18}" type="slidenum">
              <a:rPr lang="en-US"/>
              <a:pPr/>
              <a:t>6</a:t>
            </a:fld>
            <a:endParaRPr 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732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A3B2D-B380-46F1-B82A-43C5C4644C5C}" type="slidenum">
              <a:rPr lang="en-US"/>
              <a:pPr/>
              <a:t>7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91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4D9BB-9B75-4988-AD10-C62A522F6AFA}" type="slidenum">
              <a:rPr lang="en-US"/>
              <a:pPr/>
              <a:t>8</a:t>
            </a:fld>
            <a:endParaRPr lang="en-US"/>
          </a:p>
        </p:txBody>
      </p:sp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8011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3E89E-8E72-4E2E-A54C-24481ACBC6C5}" type="slidenum">
              <a:rPr lang="en-US"/>
              <a:pPr/>
              <a:t>9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4525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>
            <a:lvl1pPr>
              <a:defRPr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0098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1092200"/>
            <a:ext cx="10766795" cy="14478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6183"/>
          </a:xfrm>
          <a:prstGeom prst="rect">
            <a:avLst/>
          </a:prstGeo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CAB3C37-AAD3-49F1-854B-E97A6A05F2FA}" type="datetimeFigureOut">
              <a:rPr lang="en-US"/>
              <a:pPr>
                <a:defRPr/>
              </a:pPr>
              <a:t>3/10/2016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6183"/>
          </a:xfrm>
          <a:prstGeom prst="rect">
            <a:avLst/>
          </a:prstGeom>
        </p:spPr>
        <p:txBody>
          <a:bodyPr lIns="121899" tIns="60949" rIns="121899" bIns="60949"/>
          <a:lstStyle>
            <a:lvl1pPr>
              <a:defRPr>
                <a:solidFill>
                  <a:srgbClr val="000000"/>
                </a:solidFill>
                <a:latin typeface="Verdana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6183"/>
          </a:xfrm>
          <a:prstGeom prst="rect">
            <a:avLst/>
          </a:prstGeo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1D1FDAE-745D-4C2B-8C15-099E9CA165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15" y="889000"/>
            <a:ext cx="10766795" cy="1041400"/>
          </a:xfrm>
          <a:prstGeom prst="rect">
            <a:avLst/>
          </a:prstGeom>
        </p:spPr>
        <p:txBody>
          <a:bodyPr lIns="121899" tIns="60949" rIns="121899" bIns="60949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711015" y="2006600"/>
            <a:ext cx="10766795" cy="3657600"/>
          </a:xfrm>
          <a:prstGeom prst="rect">
            <a:avLst/>
          </a:prstGeom>
        </p:spPr>
        <p:txBody>
          <a:bodyPr lIns="121899" tIns="60949" rIns="121899" bIns="60949"/>
          <a:lstStyle>
            <a:lvl1pPr indent="-365696"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8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111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per-b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089" y="200301"/>
            <a:ext cx="6677794" cy="465073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3250353" y="5155750"/>
            <a:ext cx="5688118" cy="101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marL="457086" indent="-457086" algn="ctr" defTabSz="1218895">
              <a:lnSpc>
                <a:spcPct val="80000"/>
              </a:lnSpc>
              <a:spcBef>
                <a:spcPct val="20000"/>
              </a:spcBef>
              <a:buClr>
                <a:srgbClr val="606FAE"/>
              </a:buClr>
              <a:defRPr/>
            </a:pPr>
            <a:r>
              <a:rPr lang="en-US" sz="3732" b="1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Stone Librande</a:t>
            </a:r>
          </a:p>
          <a:p>
            <a:pPr marL="457086" indent="-457086" algn="ctr" defTabSz="1218895">
              <a:lnSpc>
                <a:spcPct val="80000"/>
              </a:lnSpc>
              <a:spcBef>
                <a:spcPct val="20000"/>
              </a:spcBef>
              <a:buClr>
                <a:srgbClr val="606FAE"/>
              </a:buClr>
              <a:defRPr/>
            </a:pPr>
            <a:r>
              <a:rPr lang="en-US" sz="2399" kern="0" dirty="0"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  <a:cs typeface="+mn-cs"/>
              </a:rPr>
              <a:t>Lead Designer, Riot Games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42485" y="1295956"/>
            <a:ext cx="6805427" cy="284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Paper Simulations</a:t>
            </a:r>
            <a:b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</a:br>
            <a:r>
              <a:rPr lang="en-US" sz="57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of</a:t>
            </a: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/>
            </a:r>
            <a:b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</a:br>
            <a:r>
              <a:rPr lang="en-US" sz="5332" b="1" dirty="0">
                <a:solidFill>
                  <a:schemeClr val="bg2">
                    <a:lumMod val="75000"/>
                  </a:schemeClr>
                </a:solidFill>
                <a:latin typeface="Candara" pitchFamily="34" charset="0"/>
              </a:rPr>
              <a:t>Digital Games</a:t>
            </a:r>
            <a:endParaRPr lang="en-US" sz="5332" b="1" kern="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ndar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0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1" y="893"/>
            <a:ext cx="12188825" cy="6856214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88" tIns="60944" rIns="121888" bIns="60944" numCol="1" rtlCol="0" anchor="ctr" anchorCtr="0" compatLnSpc="1">
            <a:prstTxWarp prst="textNoShape">
              <a:avLst/>
            </a:prstTxWarp>
          </a:bodyPr>
          <a:lstStyle/>
          <a:p>
            <a:pPr algn="ctr" defTabSz="1218895"/>
            <a:endParaRPr lang="en-US" sz="4266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284953"/>
      </p:ext>
    </p:extLst>
  </p:cSld>
  <p:clrMapOvr>
    <a:masterClrMapping/>
  </p:clrMapOvr>
  <p:transition spd="slow" advClick="0" advTm="1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Simulation</a:t>
            </a:r>
            <a:endParaRPr lang="en-US" dirty="0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30613" y="1971675"/>
            <a:ext cx="8558212" cy="4124325"/>
          </a:xfrm>
          <a:prstGeom prst="rect">
            <a:avLst/>
          </a:prstGeom>
          <a:noFill/>
          <a:ln/>
        </p:spPr>
        <p:txBody>
          <a:bodyPr/>
          <a:lstStyle/>
          <a:p>
            <a:pPr>
              <a:spcBef>
                <a:spcPts val="2399"/>
              </a:spcBef>
            </a:pPr>
            <a:r>
              <a:rPr lang="en-US" sz="3732" dirty="0"/>
              <a:t>Simulate a video game using only pencils, index cards and dice.</a:t>
            </a:r>
          </a:p>
          <a:p>
            <a:pPr>
              <a:spcBef>
                <a:spcPts val="2399"/>
              </a:spcBef>
            </a:pPr>
            <a:r>
              <a:rPr lang="en-US" sz="3732" dirty="0"/>
              <a:t>Use it as a tool to help understand the game’s fundamental design principles.</a:t>
            </a:r>
          </a:p>
          <a:p>
            <a:pPr>
              <a:spcBef>
                <a:spcPts val="2399"/>
              </a:spcBef>
            </a:pPr>
            <a:r>
              <a:rPr lang="en-US" sz="3732" dirty="0"/>
              <a:t>Don’t sweat the details.</a:t>
            </a:r>
          </a:p>
        </p:txBody>
      </p:sp>
    </p:spTree>
    <p:extLst>
      <p:ext uri="{BB962C8B-B14F-4D97-AF65-F5344CB8AC3E}">
        <p14:creationId xmlns:p14="http://schemas.microsoft.com/office/powerpoint/2010/main" xmlns="" val="218601023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2539338" y="1282380"/>
            <a:ext cx="7110148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Tony Hawk’s Pro Skater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10254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Example Game</a:t>
            </a:r>
          </a:p>
        </p:txBody>
      </p:sp>
      <p:pic>
        <p:nvPicPr>
          <p:cNvPr id="9" name="Picture 8" descr="tonyhawk-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868" y="2108545"/>
            <a:ext cx="5607847" cy="3974065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tonyhawk-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02280" y="2413265"/>
            <a:ext cx="5339100" cy="3783614"/>
          </a:xfrm>
          <a:prstGeom prst="rect">
            <a:avLst/>
          </a:prstGeom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12151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015735" y="1981577"/>
            <a:ext cx="10258928" cy="4088335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2234617" y="2210118"/>
          <a:ext cx="7516442" cy="3237657"/>
        </p:xfrm>
        <a:graphic>
          <a:graphicData uri="http://schemas.openxmlformats.org/presentationml/2006/ole">
            <p:oleObj spid="_x0000_s7194" name="Image" r:id="rId4" imgW="5079365" imgH="2539683" progId="">
              <p:embed/>
            </p:oleObj>
          </a:graphicData>
        </a:graphic>
      </p:graphicFrame>
      <p:sp>
        <p:nvSpPr>
          <p:cNvPr id="13326" name="Rectangle 1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/>
              <a:t>Example Game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2539338" y="1282380"/>
            <a:ext cx="7110148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Tony Hawk’s Pro Skater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832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3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Asteroids</a:t>
            </a: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pic>
        <p:nvPicPr>
          <p:cNvPr id="209924" name="Picture 4" descr="asteroids-old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9794" y="178647"/>
            <a:ext cx="5992839" cy="5992839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2905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8900" name="Object 4"/>
          <p:cNvGraphicFramePr>
            <a:graphicFrameLocks noChangeAspect="1"/>
          </p:cNvGraphicFramePr>
          <p:nvPr/>
        </p:nvGraphicFramePr>
        <p:xfrm>
          <a:off x="3758220" y="280220"/>
          <a:ext cx="7855021" cy="5891265"/>
        </p:xfrm>
        <a:graphic>
          <a:graphicData uri="http://schemas.openxmlformats.org/presentationml/2006/ole">
            <p:oleObj spid="_x0000_s8218" name="Image" r:id="rId4" imgW="5079365" imgH="5079365" progId="">
              <p:embed/>
            </p:oleObj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Asteroids</a:t>
            </a: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13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12" name="Picture 8" descr="pic6560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58221" y="280220"/>
            <a:ext cx="7719589" cy="5789692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2588" y="806155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Board Game</a:t>
            </a:r>
          </a:p>
        </p:txBody>
      </p:sp>
    </p:spTree>
    <p:extLst>
      <p:ext uri="{BB962C8B-B14F-4D97-AF65-F5344CB8AC3E}">
        <p14:creationId xmlns:p14="http://schemas.microsoft.com/office/powerpoint/2010/main" xmlns="" val="20018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7" name="Picture 3" descr="warcard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1927" y="280220"/>
            <a:ext cx="5688118" cy="592512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12588" y="788088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457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588" y="788088"/>
            <a:ext cx="2539339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06294" y="153253"/>
            <a:ext cx="3148780" cy="63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Warcraft</a:t>
            </a:r>
            <a:endParaRPr lang="en-US" sz="3600" i="1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9809000"/>
              </p:ext>
            </p:extLst>
          </p:nvPr>
        </p:nvGraphicFramePr>
        <p:xfrm>
          <a:off x="910139" y="1549548"/>
          <a:ext cx="7720012" cy="4025900"/>
        </p:xfrm>
        <a:graphic>
          <a:graphicData uri="http://schemas.openxmlformats.org/presentationml/2006/ole">
            <p:oleObj spid="_x0000_s9240" name="Image" r:id="rId4" imgW="7720635" imgH="4025397" progId="">
              <p:embed/>
            </p:oleObj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72956" y="1465324"/>
            <a:ext cx="2975275" cy="417582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86869">
            <a:off x="8848892" y="1477356"/>
            <a:ext cx="2975275" cy="4175824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6912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hatculture.com/wp-content/uploads/2012/06/monopoly_wo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7900">
            <a:off x="1770454" y="1032034"/>
            <a:ext cx="8809713" cy="4404858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9113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Take a digital game…</a:t>
            </a: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graphicFrame>
        <p:nvGraphicFramePr>
          <p:cNvPr id="47110" name="Object 6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1052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41201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media1.gameinformer.com/imagefeed/featured/rovio/angrybirdsstarwars/toysangrybirdsstarwars_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7764" y="258575"/>
            <a:ext cx="6907001" cy="58199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5435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 descr="civ-sore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55073" y="280220"/>
            <a:ext cx="7855021" cy="5891265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720" y="153253"/>
            <a:ext cx="3148780" cy="685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086" indent="-457086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Civilization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  <a:p>
            <a:pPr marL="457086" indent="-457086">
              <a:spcBef>
                <a:spcPct val="20000"/>
              </a:spcBef>
              <a:buClr>
                <a:schemeClr val="accent2"/>
              </a:buClr>
            </a:pPr>
            <a:endParaRPr lang="en-US" sz="5732" dirty="0"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588" y="702068"/>
            <a:ext cx="2437765" cy="46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i="1" dirty="0">
                <a:latin typeface="+mj-lt"/>
              </a:rPr>
              <a:t>The Card Game</a:t>
            </a:r>
          </a:p>
        </p:txBody>
      </p:sp>
    </p:spTree>
    <p:extLst>
      <p:ext uri="{BB962C8B-B14F-4D97-AF65-F5344CB8AC3E}">
        <p14:creationId xmlns:p14="http://schemas.microsoft.com/office/powerpoint/2010/main" xmlns="" val="413128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Exercise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9213" y="1905000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Select a digital game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Make a paper prototype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/>
              <a:t>What aesthetics survive the change in medium?</a:t>
            </a:r>
          </a:p>
        </p:txBody>
      </p:sp>
    </p:spTree>
    <p:extLst>
      <p:ext uri="{BB962C8B-B14F-4D97-AF65-F5344CB8AC3E}">
        <p14:creationId xmlns:p14="http://schemas.microsoft.com/office/powerpoint/2010/main" xmlns="" val="730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19213" y="1905000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 smtClean="0"/>
              <a:t>Name some games to “unplug”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999" dirty="0" smtClean="0"/>
              <a:t>Break into small groups</a:t>
            </a:r>
            <a:endParaRPr lang="en-US" sz="3999" dirty="0"/>
          </a:p>
        </p:txBody>
      </p:sp>
    </p:spTree>
    <p:extLst>
      <p:ext uri="{BB962C8B-B14F-4D97-AF65-F5344CB8AC3E}">
        <p14:creationId xmlns:p14="http://schemas.microsoft.com/office/powerpoint/2010/main" xmlns="" val="7438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365126"/>
            <a:ext cx="10512425" cy="85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 smtClean="0"/>
              <a:t>First Steps</a:t>
            </a:r>
            <a:endParaRPr lang="en-US" sz="4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 smtClean="0">
                <a:latin typeface="Candara" panose="020E0502030303020204" pitchFamily="34" charset="0"/>
              </a:rPr>
              <a:t>Write down </a:t>
            </a:r>
            <a:r>
              <a:rPr lang="en-US" sz="3200" i="1" dirty="0" smtClean="0">
                <a:latin typeface="Candara" panose="020E0502030303020204" pitchFamily="34" charset="0"/>
              </a:rPr>
              <a:t>three emotions </a:t>
            </a:r>
            <a:r>
              <a:rPr lang="en-US" sz="3200" dirty="0" smtClean="0">
                <a:latin typeface="Candara" panose="020E0502030303020204" pitchFamily="34" charset="0"/>
              </a:rPr>
              <a:t>you feel when playing the game. </a:t>
            </a:r>
          </a:p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 smtClean="0">
                <a:latin typeface="Candara" panose="020E0502030303020204" pitchFamily="34" charset="0"/>
              </a:rPr>
              <a:t>Pick one of the three to try to capture with your prototype. </a:t>
            </a:r>
          </a:p>
          <a:p>
            <a:pPr marL="228600" lvl="1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3200" dirty="0" smtClean="0">
                <a:latin typeface="Candara" panose="020E0502030303020204" pitchFamily="34" charset="0"/>
              </a:rPr>
              <a:t>Write down your choice and put it in the middle of your table.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</a:pP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8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38200" y="365126"/>
            <a:ext cx="10512425" cy="85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800" dirty="0" smtClean="0"/>
              <a:t>Build a Paper Version</a:t>
            </a:r>
            <a:endParaRPr lang="en-US" sz="4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lang="en-US" sz="3999" b="1" dirty="0" smtClean="0">
                <a:latin typeface="Candara" panose="020E0502030303020204" pitchFamily="34" charset="0"/>
              </a:rPr>
              <a:t>What to do: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rgbClr val="990000"/>
              </a:buClr>
              <a:buSzPct val="110000"/>
            </a:pPr>
            <a:r>
              <a:rPr lang="en-US" sz="3200" dirty="0" smtClean="0">
                <a:latin typeface="Candara" panose="020E0502030303020204" pitchFamily="34" charset="0"/>
              </a:rPr>
              <a:t>Focus on the one emotion you picked.</a:t>
            </a:r>
          </a:p>
          <a:p>
            <a:pPr lvl="1" fontAlgn="auto">
              <a:lnSpc>
                <a:spcPct val="150000"/>
              </a:lnSpc>
              <a:spcAft>
                <a:spcPts val="0"/>
              </a:spcAft>
              <a:buClr>
                <a:srgbClr val="990000"/>
              </a:buClr>
              <a:buSzPct val="110000"/>
            </a:pPr>
            <a:r>
              <a:rPr lang="en-US" sz="3200" dirty="0" smtClean="0">
                <a:latin typeface="Candara" panose="020E0502030303020204" pitchFamily="34" charset="0"/>
              </a:rPr>
              <a:t>Identify the game actions that create that feeling</a:t>
            </a: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85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 a Paper Version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999" b="1" dirty="0" smtClean="0">
                <a:latin typeface="Candara" panose="020E0502030303020204" pitchFamily="34" charset="0"/>
              </a:rPr>
              <a:t>What not to do: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sweat the details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try to duplicate the whole game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focus on simulating computer functions</a:t>
            </a:r>
          </a:p>
          <a:p>
            <a:pPr lvl="1"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Don’t make a board!</a:t>
            </a:r>
            <a:endParaRPr lang="en-US" sz="35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365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Lunch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38200" y="1496291"/>
            <a:ext cx="10869612" cy="4114800"/>
          </a:xfrm>
          <a:prstGeom prst="rect">
            <a:avLst/>
          </a:prstGeom>
        </p:spPr>
        <p:txBody>
          <a:bodyPr/>
          <a:lstStyle/>
          <a:p>
            <a:pPr marL="0" indent="-273050" eaLnBrk="1" hangingPunct="1">
              <a:buFont typeface="Arial" pitchFamily="34" charset="0"/>
              <a:buChar char="•"/>
            </a:pPr>
            <a:r>
              <a:rPr lang="en-US" sz="4000" dirty="0" smtClean="0">
                <a:ea typeface="ヒラギノ角ゴ Pro W3" charset="0"/>
                <a:cs typeface="ヒラギノ角ゴ Pro W3" charset="0"/>
              </a:rPr>
              <a:t>Read about electives on </a:t>
            </a: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gdc.8kindsoffun.com</a:t>
            </a:r>
            <a:br>
              <a:rPr lang="en-US" sz="3600" b="1" i="1" dirty="0" smtClean="0">
                <a:ea typeface="ヒラギノ角ゴ Pro W3" charset="0"/>
                <a:cs typeface="ヒラギノ角ゴ Pro W3" charset="0"/>
              </a:rPr>
            </a:b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  </a:t>
            </a:r>
            <a:r>
              <a:rPr lang="en-US" sz="3600" i="1" dirty="0" smtClean="0">
                <a:ea typeface="ヒラギノ角ゴ Pro W3" charset="0"/>
                <a:cs typeface="ヒラギノ角ゴ Pro W3" charset="0"/>
              </a:rPr>
              <a:t>or </a:t>
            </a: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tinyurl.com/</a:t>
            </a:r>
            <a:r>
              <a:rPr lang="en-US" sz="3600" b="1" i="1" dirty="0" err="1" smtClean="0">
                <a:ea typeface="ヒラギノ角ゴ Pro W3" charset="0"/>
                <a:cs typeface="ヒラギノ角ゴ Pro W3" charset="0"/>
              </a:rPr>
              <a:t>gdc-mda</a:t>
            </a:r>
            <a:endParaRPr lang="en-US" sz="3600" b="1" i="1" dirty="0" smtClean="0">
              <a:ea typeface="ヒラギノ角ゴ Pro W3" charset="0"/>
              <a:cs typeface="ヒラギノ角ゴ Pro W3" charset="0"/>
            </a:endParaRPr>
          </a:p>
          <a:p>
            <a:pPr marL="0" indent="-273050" eaLnBrk="1" hangingPunct="1">
              <a:buFont typeface="Arial" pitchFamily="34" charset="0"/>
              <a:buChar char="•"/>
            </a:pPr>
            <a:endParaRPr lang="en-US" sz="4000" dirty="0" smtClean="0">
              <a:ea typeface="ヒラギノ角ゴ Pro W3" charset="0"/>
              <a:cs typeface="ヒラギノ角ゴ Pro W3" charset="0"/>
            </a:endParaRPr>
          </a:p>
          <a:p>
            <a:pPr marL="0" indent="-273050" eaLnBrk="1" hangingPunct="1">
              <a:buFont typeface="Arial" pitchFamily="34" charset="0"/>
              <a:buChar char="•"/>
            </a:pPr>
            <a:r>
              <a:rPr lang="en-US" sz="4000" dirty="0" smtClean="0">
                <a:ea typeface="ヒラギノ角ゴ Pro W3" charset="0"/>
                <a:cs typeface="ヒラギノ角ゴ Pro W3" charset="0"/>
              </a:rPr>
              <a:t>Continue work at 1:30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Alpha Deadline at 2:00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 smtClean="0">
                <a:latin typeface="Candara" panose="020E0502030303020204" pitchFamily="34" charset="0"/>
              </a:rPr>
              <a:t>Try </a:t>
            </a:r>
            <a:r>
              <a:rPr lang="en-US" sz="3600" dirty="0">
                <a:latin typeface="Candara" panose="020E0502030303020204" pitchFamily="34" charset="0"/>
              </a:rPr>
              <a:t>to have something playable quickly!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Iterate!</a:t>
            </a: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346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How do we get from…</a:t>
            </a:r>
          </a:p>
        </p:txBody>
      </p:sp>
      <p:sp>
        <p:nvSpPr>
          <p:cNvPr id="45060" name="Text Box 3"/>
          <p:cNvSpPr txBox="1">
            <a:spLocks noChangeArrowheads="1"/>
          </p:cNvSpPr>
          <p:nvPr/>
        </p:nvSpPr>
        <p:spPr bwMode="auto">
          <a:xfrm>
            <a:off x="2031472" y="2743200"/>
            <a:ext cx="2275581" cy="233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Cards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</a:t>
            </a:r>
            <a:r>
              <a:rPr lang="en-US" sz="4800" dirty="0" smtClean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Dice</a:t>
            </a:r>
            <a:endParaRPr lang="en-US" sz="4800" dirty="0">
              <a:solidFill>
                <a:schemeClr val="accent4">
                  <a:lumMod val="10000"/>
                </a:schemeClr>
              </a:solidFill>
              <a:ea typeface="Geneva" charset="-128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Rules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…remove the controller…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2076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6014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To…</a:t>
            </a:r>
          </a:p>
        </p:txBody>
      </p:sp>
      <p:sp>
        <p:nvSpPr>
          <p:cNvPr id="46084" name="Text Box 3"/>
          <p:cNvSpPr txBox="1">
            <a:spLocks noChangeArrowheads="1"/>
          </p:cNvSpPr>
          <p:nvPr/>
        </p:nvSpPr>
        <p:spPr bwMode="auto">
          <a:xfrm>
            <a:off x="6805428" y="2667000"/>
            <a:ext cx="3407301" cy="233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</a:t>
            </a:r>
            <a:r>
              <a:rPr lang="en-US" sz="4800" dirty="0" smtClean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Discovery</a:t>
            </a:r>
            <a:endParaRPr lang="en-US" sz="4800" dirty="0">
              <a:solidFill>
                <a:schemeClr val="accent4">
                  <a:lumMod val="10000"/>
                </a:schemeClr>
              </a:solidFill>
              <a:ea typeface="Geneva" charset="-128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Challenge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Drama</a:t>
            </a:r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2031472" y="2743200"/>
            <a:ext cx="2275581" cy="23390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Cards</a:t>
            </a: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</a:t>
            </a:r>
            <a:r>
              <a:rPr lang="en-US" sz="4800" dirty="0" smtClean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Dice</a:t>
            </a:r>
            <a:endParaRPr lang="en-US" sz="4800" dirty="0">
              <a:solidFill>
                <a:schemeClr val="accent4">
                  <a:lumMod val="10000"/>
                </a:schemeClr>
              </a:solidFill>
              <a:ea typeface="Geneva" charset="-128"/>
            </a:endParaRPr>
          </a:p>
          <a:p>
            <a:pPr eaLnBrk="0" hangingPunct="0">
              <a:buFontTx/>
              <a:buChar char="•"/>
              <a:defRPr/>
            </a:pPr>
            <a:r>
              <a:rPr lang="en-US" sz="4800" dirty="0">
                <a:solidFill>
                  <a:schemeClr val="accent4">
                    <a:lumMod val="10000"/>
                  </a:schemeClr>
                </a:solidFill>
                <a:ea typeface="Geneva" charset="-128"/>
              </a:rPr>
              <a:t> Rules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What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’s missing?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causal link…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351927" y="5181601"/>
            <a:ext cx="8091275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pPr eaLnBrk="0" hangingPunct="0"/>
            <a:r>
              <a:rPr lang="en-US" i="1">
                <a:cs typeface="Arial" pitchFamily="34" charset="0"/>
              </a:rPr>
              <a:t>This is what sets games apart…</a:t>
            </a:r>
          </a:p>
        </p:txBody>
      </p:sp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5606" name="AutoShape 6"/>
          <p:cNvCxnSpPr>
            <a:cxnSpLocks noChangeShapeType="1"/>
            <a:stCxn id="25604" idx="3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5607" name="AutoShape 7"/>
          <p:cNvCxnSpPr>
            <a:cxnSpLocks noChangeShapeType="1"/>
            <a:endCxn id="25605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5608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Games As Software</a:t>
            </a: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Arial Narrow" pitchFamily="34" charset="0"/>
              </a:rPr>
              <a:t>“</a:t>
            </a:r>
            <a:r>
              <a:rPr lang="en-US" altLang="ja-JP" dirty="0">
                <a:solidFill>
                  <a:schemeClr val="bg1"/>
                </a:solidFill>
                <a:latin typeface="Arial Narrow" pitchFamily="34" charset="0"/>
              </a:rPr>
              <a:t>Rules</a:t>
            </a:r>
            <a:r>
              <a:rPr lang="ja-JP" altLang="en-US">
                <a:solidFill>
                  <a:schemeClr val="bg1"/>
                </a:solidFill>
                <a:latin typeface="Arial Narrow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solidFill>
                  <a:schemeClr val="bg1"/>
                </a:solidFill>
                <a:latin typeface="Arial Narrow" pitchFamily="34" charset="0"/>
              </a:rPr>
              <a:t>“</a:t>
            </a:r>
            <a:r>
              <a:rPr lang="en-US" altLang="ja-JP" dirty="0">
                <a:solidFill>
                  <a:schemeClr val="bg1"/>
                </a:solidFill>
                <a:latin typeface="Arial Narrow" pitchFamily="34" charset="0"/>
              </a:rPr>
              <a:t>Fun</a:t>
            </a:r>
            <a:r>
              <a:rPr lang="ja-JP" altLang="en-US">
                <a:solidFill>
                  <a:schemeClr val="bg1"/>
                </a:solidFill>
                <a:latin typeface="Arial Narrow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rgbClr val="1F497D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solidFill>
                  <a:schemeClr val="bg1"/>
                </a:solidFill>
                <a:latin typeface="Arial Narrow" pitchFamily="34" charset="0"/>
              </a:rPr>
              <a:t>“</a:t>
            </a:r>
            <a:r>
              <a:rPr lang="en-US" altLang="ja-JP" dirty="0">
                <a:solidFill>
                  <a:schemeClr val="bg1"/>
                </a:solidFill>
                <a:latin typeface="Arial Narrow" pitchFamily="34" charset="0"/>
              </a:rPr>
              <a:t>Activity</a:t>
            </a:r>
            <a:r>
              <a:rPr lang="ja-JP" altLang="en-US">
                <a:solidFill>
                  <a:schemeClr val="bg1"/>
                </a:solidFill>
                <a:latin typeface="Arial Narrow" pitchFamily="34" charset="0"/>
              </a:rPr>
              <a:t>”</a:t>
            </a:r>
            <a:endParaRPr lang="en-US" dirty="0">
              <a:solidFill>
                <a:schemeClr val="bg1"/>
              </a:solidFill>
              <a:latin typeface="Arial Narrow" pitchFamily="34" charset="0"/>
            </a:endParaRPr>
          </a:p>
        </p:txBody>
      </p:sp>
      <p:cxnSp>
        <p:nvCxnSpPr>
          <p:cNvPr id="26630" name="AutoShape 6"/>
          <p:cNvCxnSpPr>
            <a:cxnSpLocks noChangeShapeType="1"/>
            <a:stCxn id="26627" idx="3"/>
            <a:endCxn id="26629" idx="1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med"/>
          </a:ln>
        </p:spPr>
      </p:cxnSp>
      <p:cxnSp>
        <p:nvCxnSpPr>
          <p:cNvPr id="26631" name="AutoShape 7"/>
          <p:cNvCxnSpPr>
            <a:cxnSpLocks noChangeShapeType="1"/>
            <a:stCxn id="26629" idx="3"/>
            <a:endCxn id="26628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med"/>
          </a:ln>
        </p:spPr>
      </p:cxn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523603" y="3810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Code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Requirements</a:t>
            </a: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4672383" y="3810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rgbClr val="1F497D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  <a:latin typeface="Arial Narrow" pitchFamily="34" charset="0"/>
              </a:rPr>
              <a:t>Process</a:t>
            </a:r>
          </a:p>
        </p:txBody>
      </p:sp>
      <p:cxnSp>
        <p:nvCxnSpPr>
          <p:cNvPr id="26635" name="AutoShape 11"/>
          <p:cNvCxnSpPr>
            <a:cxnSpLocks noChangeShapeType="1"/>
            <a:stCxn id="26634" idx="3"/>
            <a:endCxn id="26633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med"/>
          </a:ln>
        </p:spPr>
      </p:cxnSp>
      <p:cxnSp>
        <p:nvCxnSpPr>
          <p:cNvPr id="26636" name="AutoShape 12"/>
          <p:cNvCxnSpPr>
            <a:cxnSpLocks noChangeShapeType="1"/>
          </p:cNvCxnSpPr>
          <p:nvPr/>
        </p:nvCxnSpPr>
        <p:spPr bwMode="auto">
          <a:xfrm>
            <a:off x="4435378" y="4275667"/>
            <a:ext cx="245469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>
                <a:ea typeface="ヒラギノ角ゴ Pro W3" charset="0"/>
                <a:cs typeface="ヒラギノ角ゴ Pro W3" charset="0"/>
              </a:rPr>
              <a:t>This is a </a:t>
            </a:r>
            <a:r>
              <a:rPr lang="en-US" i="1" smtClean="0">
                <a:ea typeface="ヒラギノ角ゴ Pro W3" charset="0"/>
                <a:cs typeface="ヒラギノ角ゴ Pro W3" charset="0"/>
              </a:rPr>
              <a:t>systems </a:t>
            </a:r>
            <a:r>
              <a:rPr lang="en-US" smtClean="0">
                <a:ea typeface="ヒラギノ角ゴ Pro W3" charset="0"/>
                <a:cs typeface="ヒラギノ角ゴ Pro W3" charset="0"/>
              </a:rPr>
              <a:t>view of games.</a:t>
            </a:r>
          </a:p>
        </p:txBody>
      </p:sp>
      <p:sp>
        <p:nvSpPr>
          <p:cNvPr id="27651" name="AutoShape 4"/>
          <p:cNvSpPr>
            <a:spLocks noChangeArrowheads="1"/>
          </p:cNvSpPr>
          <p:nvPr/>
        </p:nvSpPr>
        <p:spPr bwMode="auto">
          <a:xfrm rot="-5400000">
            <a:off x="5941841" y="2997451"/>
            <a:ext cx="1625600" cy="192989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5789692" y="3657600"/>
            <a:ext cx="192989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Logic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3047206" y="2946400"/>
            <a:ext cx="5281824" cy="28448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5789692" y="42672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5789692" y="35560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cxnSp>
        <p:nvCxnSpPr>
          <p:cNvPr id="27656" name="AutoShape 9"/>
          <p:cNvCxnSpPr>
            <a:cxnSpLocks noChangeShapeType="1"/>
            <a:stCxn id="27667" idx="3"/>
            <a:endCxn id="27654" idx="1"/>
          </p:cNvCxnSpPr>
          <p:nvPr/>
        </p:nvCxnSpPr>
        <p:spPr bwMode="auto">
          <a:xfrm>
            <a:off x="5078677" y="4368800"/>
            <a:ext cx="711015" cy="0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7657" name="Rectangle 10"/>
          <p:cNvSpPr>
            <a:spLocks noChangeArrowheads="1"/>
          </p:cNvSpPr>
          <p:nvPr/>
        </p:nvSpPr>
        <p:spPr bwMode="auto">
          <a:xfrm>
            <a:off x="7516442" y="40640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7516442" y="36576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cxnSp>
        <p:nvCxnSpPr>
          <p:cNvPr id="27659" name="AutoShape 12"/>
          <p:cNvCxnSpPr>
            <a:cxnSpLocks noChangeShapeType="1"/>
            <a:stCxn id="27657" idx="3"/>
            <a:endCxn id="27666" idx="3"/>
          </p:cNvCxnSpPr>
          <p:nvPr/>
        </p:nvCxnSpPr>
        <p:spPr bwMode="auto">
          <a:xfrm flipH="1">
            <a:off x="5078677" y="4165600"/>
            <a:ext cx="2640912" cy="874184"/>
          </a:xfrm>
          <a:prstGeom prst="bentConnector3">
            <a:avLst>
              <a:gd name="adj1" fmla="val -11537"/>
            </a:avLst>
          </a:prstGeom>
          <a:noFill/>
          <a:ln w="25400" cmpd="sng">
            <a:solidFill>
              <a:schemeClr val="tx1"/>
            </a:solidFill>
            <a:miter lim="800000"/>
            <a:headEnd/>
            <a:tailEnd type="triangle" w="lg" len="lg"/>
          </a:ln>
        </p:spPr>
      </p:cxnSp>
      <p:sp>
        <p:nvSpPr>
          <p:cNvPr id="27660" name="Text Box 13"/>
          <p:cNvSpPr txBox="1">
            <a:spLocks noChangeArrowheads="1"/>
          </p:cNvSpPr>
          <p:nvPr/>
        </p:nvSpPr>
        <p:spPr bwMode="auto">
          <a:xfrm>
            <a:off x="1117309" y="3352801"/>
            <a:ext cx="162517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Input</a:t>
            </a:r>
          </a:p>
        </p:txBody>
      </p:sp>
      <p:sp>
        <p:nvSpPr>
          <p:cNvPr id="27661" name="Text Box 14"/>
          <p:cNvSpPr txBox="1">
            <a:spLocks noChangeArrowheads="1"/>
          </p:cNvSpPr>
          <p:nvPr/>
        </p:nvSpPr>
        <p:spPr bwMode="auto">
          <a:xfrm>
            <a:off x="8633751" y="3454401"/>
            <a:ext cx="2539339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/>
              <a:t>Output</a:t>
            </a:r>
          </a:p>
        </p:txBody>
      </p:sp>
      <p:cxnSp>
        <p:nvCxnSpPr>
          <p:cNvPr id="27662" name="AutoShape 15"/>
          <p:cNvCxnSpPr>
            <a:cxnSpLocks noChangeShapeType="1"/>
            <a:stCxn id="27660" idx="3"/>
            <a:endCxn id="27655" idx="1"/>
          </p:cNvCxnSpPr>
          <p:nvPr/>
        </p:nvCxnSpPr>
        <p:spPr bwMode="auto">
          <a:xfrm flipV="1">
            <a:off x="2742486" y="3657600"/>
            <a:ext cx="3047206" cy="87605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663" name="AutoShape 16"/>
          <p:cNvCxnSpPr>
            <a:cxnSpLocks noChangeShapeType="1"/>
            <a:stCxn id="27658" idx="3"/>
            <a:endCxn id="27661" idx="1"/>
          </p:cNvCxnSpPr>
          <p:nvPr/>
        </p:nvCxnSpPr>
        <p:spPr bwMode="auto">
          <a:xfrm>
            <a:off x="7719589" y="3759200"/>
            <a:ext cx="914162" cy="87605"/>
          </a:xfrm>
          <a:prstGeom prst="straightConnector1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7664" name="Rectangle 18"/>
          <p:cNvSpPr>
            <a:spLocks noChangeArrowheads="1"/>
          </p:cNvSpPr>
          <p:nvPr/>
        </p:nvSpPr>
        <p:spPr bwMode="auto">
          <a:xfrm>
            <a:off x="3351927" y="4064000"/>
            <a:ext cx="172675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65" name="Text Box 19"/>
          <p:cNvSpPr txBox="1">
            <a:spLocks noChangeArrowheads="1"/>
          </p:cNvSpPr>
          <p:nvPr/>
        </p:nvSpPr>
        <p:spPr bwMode="auto">
          <a:xfrm>
            <a:off x="3351927" y="4307417"/>
            <a:ext cx="1726750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9" tIns="60949" rIns="121899" bIns="6094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/>
              <a:t>State</a:t>
            </a:r>
          </a:p>
        </p:txBody>
      </p:sp>
      <p:sp>
        <p:nvSpPr>
          <p:cNvPr id="27666" name="Rectangle 20"/>
          <p:cNvSpPr>
            <a:spLocks noChangeArrowheads="1"/>
          </p:cNvSpPr>
          <p:nvPr/>
        </p:nvSpPr>
        <p:spPr bwMode="auto">
          <a:xfrm>
            <a:off x="4875530" y="4917017"/>
            <a:ext cx="203147" cy="24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  <p:sp>
        <p:nvSpPr>
          <p:cNvPr id="27667" name="Rectangle 21"/>
          <p:cNvSpPr>
            <a:spLocks noChangeArrowheads="1"/>
          </p:cNvSpPr>
          <p:nvPr/>
        </p:nvSpPr>
        <p:spPr bwMode="auto">
          <a:xfrm>
            <a:off x="4875530" y="4267200"/>
            <a:ext cx="20314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523603" y="2667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Rules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8678" name="AutoShape 6"/>
          <p:cNvCxnSpPr>
            <a:cxnSpLocks noChangeShapeType="1"/>
            <a:stCxn id="28675" idx="3"/>
            <a:endCxn id="28677" idx="1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8679" name="AutoShape 7"/>
          <p:cNvCxnSpPr>
            <a:cxnSpLocks noChangeShapeType="1"/>
            <a:stCxn id="28677" idx="3"/>
            <a:endCxn id="28676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1523603" y="3810000"/>
            <a:ext cx="2894846" cy="914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Code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4672383" y="3810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Process</a:t>
            </a:r>
          </a:p>
        </p:txBody>
      </p:sp>
      <p:cxnSp>
        <p:nvCxnSpPr>
          <p:cNvPr id="28683" name="AutoShape 11"/>
          <p:cNvCxnSpPr>
            <a:cxnSpLocks noChangeShapeType="1"/>
            <a:stCxn id="28682" idx="3"/>
            <a:endCxn id="28681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8684" name="AutoShape 12"/>
          <p:cNvCxnSpPr>
            <a:cxnSpLocks noChangeShapeType="1"/>
          </p:cNvCxnSpPr>
          <p:nvPr/>
        </p:nvCxnSpPr>
        <p:spPr bwMode="auto">
          <a:xfrm>
            <a:off x="4435378" y="4275667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4697776" y="2667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Activity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29701" name="AutoShape 6"/>
          <p:cNvCxnSpPr>
            <a:cxnSpLocks noChangeShapeType="1"/>
            <a:endCxn id="29700" idx="1"/>
          </p:cNvCxnSpPr>
          <p:nvPr/>
        </p:nvCxnSpPr>
        <p:spPr bwMode="auto">
          <a:xfrm>
            <a:off x="4435378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9702" name="AutoShape 7"/>
          <p:cNvCxnSpPr>
            <a:cxnSpLocks noChangeShapeType="1"/>
            <a:stCxn id="29700" idx="3"/>
            <a:endCxn id="29699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4672383" y="3810000"/>
            <a:ext cx="2894846" cy="914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Process</a:t>
            </a:r>
          </a:p>
        </p:txBody>
      </p:sp>
      <p:cxnSp>
        <p:nvCxnSpPr>
          <p:cNvPr id="29705" name="AutoShape 11"/>
          <p:cNvCxnSpPr>
            <a:cxnSpLocks noChangeShapeType="1"/>
            <a:stCxn id="29704" idx="3"/>
            <a:endCxn id="29703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29706" name="AutoShape 12"/>
          <p:cNvCxnSpPr>
            <a:cxnSpLocks noChangeShapeType="1"/>
          </p:cNvCxnSpPr>
          <p:nvPr/>
        </p:nvCxnSpPr>
        <p:spPr bwMode="auto">
          <a:xfrm>
            <a:off x="4435378" y="4275667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29707" name="Rectangle 6"/>
          <p:cNvSpPr>
            <a:spLocks noChangeArrowheads="1"/>
          </p:cNvSpPr>
          <p:nvPr/>
        </p:nvSpPr>
        <p:spPr bwMode="auto">
          <a:xfrm>
            <a:off x="1523603" y="2667000"/>
            <a:ext cx="2894846" cy="2057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Mechanics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7871949" y="2667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ja-JP" altLang="en-US">
                <a:latin typeface="Arial Narrow" pitchFamily="34" charset="0"/>
              </a:rPr>
              <a:t>“</a:t>
            </a:r>
            <a:r>
              <a:rPr lang="en-US" altLang="ja-JP" dirty="0">
                <a:latin typeface="Arial Narrow" pitchFamily="34" charset="0"/>
              </a:rPr>
              <a:t>Fun</a:t>
            </a:r>
            <a:r>
              <a:rPr lang="ja-JP" altLang="en-US">
                <a:latin typeface="Arial Narrow" pitchFamily="34" charset="0"/>
              </a:rPr>
              <a:t>”</a:t>
            </a:r>
            <a:endParaRPr lang="en-US" dirty="0">
              <a:latin typeface="Arial Narrow" pitchFamily="34" charset="0"/>
            </a:endParaRPr>
          </a:p>
        </p:txBody>
      </p:sp>
      <p:cxnSp>
        <p:nvCxnSpPr>
          <p:cNvPr id="30724" name="AutoShape 7"/>
          <p:cNvCxnSpPr>
            <a:cxnSpLocks noChangeShapeType="1"/>
            <a:endCxn id="30723" idx="1"/>
          </p:cNvCxnSpPr>
          <p:nvPr/>
        </p:nvCxnSpPr>
        <p:spPr bwMode="auto">
          <a:xfrm>
            <a:off x="7609551" y="3124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0725" name="Rectangle 9"/>
          <p:cNvSpPr>
            <a:spLocks noChangeArrowheads="1"/>
          </p:cNvSpPr>
          <p:nvPr/>
        </p:nvSpPr>
        <p:spPr bwMode="auto">
          <a:xfrm>
            <a:off x="7846556" y="3810000"/>
            <a:ext cx="2894846" cy="914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Requirements</a:t>
            </a:r>
          </a:p>
        </p:txBody>
      </p:sp>
      <p:cxnSp>
        <p:nvCxnSpPr>
          <p:cNvPr id="30726" name="AutoShape 11"/>
          <p:cNvCxnSpPr>
            <a:cxnSpLocks noChangeShapeType="1"/>
            <a:endCxn id="30725" idx="1"/>
          </p:cNvCxnSpPr>
          <p:nvPr/>
        </p:nvCxnSpPr>
        <p:spPr bwMode="auto">
          <a:xfrm>
            <a:off x="7584158" y="42672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0727" name="AutoShape 4"/>
          <p:cNvCxnSpPr>
            <a:cxnSpLocks noChangeShapeType="1"/>
            <a:stCxn id="30728" idx="3"/>
            <a:endCxn id="30729" idx="1"/>
          </p:cNvCxnSpPr>
          <p:nvPr/>
        </p:nvCxnSpPr>
        <p:spPr bwMode="auto">
          <a:xfrm>
            <a:off x="4435378" y="36957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0728" name="Rectangle 6"/>
          <p:cNvSpPr>
            <a:spLocks noChangeArrowheads="1"/>
          </p:cNvSpPr>
          <p:nvPr/>
        </p:nvSpPr>
        <p:spPr bwMode="auto">
          <a:xfrm>
            <a:off x="1523603" y="2667000"/>
            <a:ext cx="2894846" cy="2057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Mechanics</a:t>
            </a:r>
          </a:p>
        </p:txBody>
      </p:sp>
      <p:sp>
        <p:nvSpPr>
          <p:cNvPr id="30729" name="Rectangle 7"/>
          <p:cNvSpPr>
            <a:spLocks noChangeArrowheads="1"/>
          </p:cNvSpPr>
          <p:nvPr/>
        </p:nvSpPr>
        <p:spPr bwMode="auto">
          <a:xfrm>
            <a:off x="4697776" y="2667000"/>
            <a:ext cx="2894846" cy="2057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Dynamics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Design Vocabulary</a:t>
            </a:r>
          </a:p>
        </p:txBody>
      </p:sp>
      <p:cxnSp>
        <p:nvCxnSpPr>
          <p:cNvPr id="31747" name="AutoShape 4"/>
          <p:cNvCxnSpPr>
            <a:cxnSpLocks noChangeShapeType="1"/>
            <a:stCxn id="31749" idx="3"/>
            <a:endCxn id="31750" idx="1"/>
          </p:cNvCxnSpPr>
          <p:nvPr/>
        </p:nvCxnSpPr>
        <p:spPr bwMode="auto">
          <a:xfrm>
            <a:off x="4435378" y="36957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cxnSp>
        <p:nvCxnSpPr>
          <p:cNvPr id="31748" name="AutoShape 5"/>
          <p:cNvCxnSpPr>
            <a:cxnSpLocks noChangeShapeType="1"/>
            <a:stCxn id="31750" idx="3"/>
            <a:endCxn id="31751" idx="1"/>
          </p:cNvCxnSpPr>
          <p:nvPr/>
        </p:nvCxnSpPr>
        <p:spPr bwMode="auto">
          <a:xfrm>
            <a:off x="7609551" y="3695700"/>
            <a:ext cx="245469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</p:cxnSp>
      <p:sp>
        <p:nvSpPr>
          <p:cNvPr id="31749" name="Rectangle 6"/>
          <p:cNvSpPr>
            <a:spLocks noChangeArrowheads="1"/>
          </p:cNvSpPr>
          <p:nvPr/>
        </p:nvSpPr>
        <p:spPr bwMode="auto">
          <a:xfrm>
            <a:off x="1523603" y="2667000"/>
            <a:ext cx="2894846" cy="2057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Mechanics</a:t>
            </a:r>
          </a:p>
        </p:txBody>
      </p:sp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4697776" y="2667000"/>
            <a:ext cx="2894846" cy="2057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>
              <a:lnSpc>
                <a:spcPct val="80000"/>
              </a:lnSpc>
            </a:pPr>
            <a:r>
              <a:rPr lang="en-US" dirty="0">
                <a:latin typeface="Arial Narrow" pitchFamily="34" charset="0"/>
              </a:rPr>
              <a:t>Dynamics</a:t>
            </a:r>
          </a:p>
        </p:txBody>
      </p:sp>
      <p:sp>
        <p:nvSpPr>
          <p:cNvPr id="31751" name="Rectangle 8"/>
          <p:cNvSpPr>
            <a:spLocks noChangeArrowheads="1"/>
          </p:cNvSpPr>
          <p:nvPr/>
        </p:nvSpPr>
        <p:spPr bwMode="auto">
          <a:xfrm>
            <a:off x="7871949" y="2667000"/>
            <a:ext cx="2894846" cy="2057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dirty="0">
                <a:latin typeface="Arial Narrow" pitchFamily="34" charset="0"/>
              </a:rPr>
              <a:t>Aesthetics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MDA Framework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3603" y="2667000"/>
            <a:ext cx="9243192" cy="2057400"/>
            <a:chOff x="528" y="1680"/>
            <a:chExt cx="4752" cy="1296"/>
          </a:xfrm>
        </p:grpSpPr>
        <p:cxnSp>
          <p:nvCxnSpPr>
            <p:cNvPr id="32772" name="AutoShape 4"/>
            <p:cNvCxnSpPr>
              <a:cxnSpLocks noChangeShapeType="1"/>
              <a:stCxn id="32774" idx="3"/>
              <a:endCxn id="32775" idx="1"/>
            </p:cNvCxnSpPr>
            <p:nvPr/>
          </p:nvCxnSpPr>
          <p:spPr bwMode="auto">
            <a:xfrm>
              <a:off x="2025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cxnSp>
          <p:nvCxnSpPr>
            <p:cNvPr id="32773" name="AutoShape 5"/>
            <p:cNvCxnSpPr>
              <a:cxnSpLocks noChangeShapeType="1"/>
              <a:stCxn id="32775" idx="3"/>
              <a:endCxn id="32776" idx="1"/>
            </p:cNvCxnSpPr>
            <p:nvPr/>
          </p:nvCxnSpPr>
          <p:spPr bwMode="auto">
            <a:xfrm>
              <a:off x="3657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sp>
          <p:nvSpPr>
            <p:cNvPr id="32774" name="Rectangle 6"/>
            <p:cNvSpPr>
              <a:spLocks noChangeArrowheads="1"/>
            </p:cNvSpPr>
            <p:nvPr/>
          </p:nvSpPr>
          <p:spPr bwMode="auto">
            <a:xfrm>
              <a:off x="528" y="1680"/>
              <a:ext cx="1488" cy="1296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Mechanics</a:t>
              </a:r>
            </a:p>
          </p:txBody>
        </p:sp>
        <p:sp>
          <p:nvSpPr>
            <p:cNvPr id="32775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1488" cy="1296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latin typeface="Arial Narrow" pitchFamily="34" charset="0"/>
                </a:rPr>
                <a:t>Dynamics</a:t>
              </a:r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3792" y="1680"/>
              <a:ext cx="1488" cy="129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Aesthetics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…remove the controller…</a:t>
            </a:r>
          </a:p>
        </p:txBody>
      </p:sp>
      <p:graphicFrame>
        <p:nvGraphicFramePr>
          <p:cNvPr id="51204" name="Object 4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3100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84643269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MDA Framework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523603" y="2667000"/>
            <a:ext cx="9243192" cy="2057400"/>
            <a:chOff x="528" y="1680"/>
            <a:chExt cx="4752" cy="1296"/>
          </a:xfrm>
        </p:grpSpPr>
        <p:cxnSp>
          <p:nvCxnSpPr>
            <p:cNvPr id="33797" name="AutoShape 4"/>
            <p:cNvCxnSpPr>
              <a:cxnSpLocks noChangeShapeType="1"/>
              <a:stCxn id="33799" idx="3"/>
              <a:endCxn id="33800" idx="1"/>
            </p:cNvCxnSpPr>
            <p:nvPr/>
          </p:nvCxnSpPr>
          <p:spPr bwMode="auto">
            <a:xfrm>
              <a:off x="2025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cxnSp>
          <p:nvCxnSpPr>
            <p:cNvPr id="33798" name="AutoShape 5"/>
            <p:cNvCxnSpPr>
              <a:cxnSpLocks noChangeShapeType="1"/>
              <a:stCxn id="33800" idx="3"/>
              <a:endCxn id="33801" idx="1"/>
            </p:cNvCxnSpPr>
            <p:nvPr/>
          </p:nvCxnSpPr>
          <p:spPr bwMode="auto">
            <a:xfrm>
              <a:off x="3657" y="2328"/>
              <a:ext cx="126" cy="0"/>
            </a:xfrm>
            <a:prstGeom prst="straightConnector1">
              <a:avLst/>
            </a:prstGeom>
            <a:noFill/>
            <a:ln w="38100">
              <a:solidFill>
                <a:srgbClr val="1F497D"/>
              </a:solidFill>
              <a:round/>
              <a:headEnd/>
              <a:tailEnd type="triangle" w="lg" len="med"/>
            </a:ln>
          </p:spPr>
        </p:cxnSp>
        <p:sp>
          <p:nvSpPr>
            <p:cNvPr id="33799" name="Rectangle 6"/>
            <p:cNvSpPr>
              <a:spLocks noChangeArrowheads="1"/>
            </p:cNvSpPr>
            <p:nvPr/>
          </p:nvSpPr>
          <p:spPr bwMode="auto">
            <a:xfrm>
              <a:off x="528" y="1680"/>
              <a:ext cx="1488" cy="1296"/>
            </a:xfrm>
            <a:prstGeom prst="rect">
              <a:avLst/>
            </a:prstGeom>
            <a:solidFill>
              <a:srgbClr val="33CCFF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Mechanics</a:t>
              </a:r>
            </a:p>
          </p:txBody>
        </p:sp>
        <p:sp>
          <p:nvSpPr>
            <p:cNvPr id="33800" name="Rectangle 7"/>
            <p:cNvSpPr>
              <a:spLocks noChangeArrowheads="1"/>
            </p:cNvSpPr>
            <p:nvPr/>
          </p:nvSpPr>
          <p:spPr bwMode="auto">
            <a:xfrm>
              <a:off x="2160" y="1680"/>
              <a:ext cx="1488" cy="1296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80000"/>
                </a:lnSpc>
              </a:pPr>
              <a:r>
                <a:rPr lang="en-US" dirty="0">
                  <a:latin typeface="Arial Narrow" pitchFamily="34" charset="0"/>
                </a:rPr>
                <a:t>Dynamics</a:t>
              </a:r>
            </a:p>
          </p:txBody>
        </p:sp>
        <p:sp>
          <p:nvSpPr>
            <p:cNvPr id="33801" name="Rectangle 8"/>
            <p:cNvSpPr>
              <a:spLocks noChangeArrowheads="1"/>
            </p:cNvSpPr>
            <p:nvPr/>
          </p:nvSpPr>
          <p:spPr bwMode="auto">
            <a:xfrm>
              <a:off x="3792" y="1680"/>
              <a:ext cx="1488" cy="1296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1F497D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>
                  <a:latin typeface="Arial Narrow" pitchFamily="34" charset="0"/>
                </a:rPr>
                <a:t>Aesthetics</a:t>
              </a:r>
            </a:p>
          </p:txBody>
        </p:sp>
      </p:grpSp>
      <p:sp>
        <p:nvSpPr>
          <p:cNvPr id="33796" name="TextBox 8"/>
          <p:cNvSpPr txBox="1">
            <a:spLocks noChangeArrowheads="1"/>
          </p:cNvSpPr>
          <p:nvPr/>
        </p:nvSpPr>
        <p:spPr bwMode="auto">
          <a:xfrm>
            <a:off x="3961368" y="5359401"/>
            <a:ext cx="4995877" cy="78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i="1" dirty="0"/>
              <a:t>What do we mean?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ea typeface="ヒラギノ角ゴ Pro W3" charset="0"/>
                <a:cs typeface="ヒラギノ角ゴ Pro W3" charset="0"/>
              </a:rPr>
              <a:t>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711015" y="1905000"/>
            <a:ext cx="10766795" cy="49530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indent="-364003">
              <a:buNone/>
            </a:pPr>
            <a:r>
              <a:rPr lang="en-US" dirty="0" smtClean="0">
                <a:ea typeface="ヒラギノ角ゴ Pro W3" charset="0"/>
                <a:cs typeface="ヒラギノ角ゴ Pro W3" charset="0"/>
              </a:rPr>
              <a:t>The concepts and materials that formally specify the game-as-system.</a:t>
            </a:r>
            <a:br>
              <a:rPr lang="en-US" dirty="0" smtClean="0">
                <a:ea typeface="ヒラギノ角ゴ Pro W3" charset="0"/>
                <a:cs typeface="ヒラギノ角ゴ Pro W3" charset="0"/>
              </a:rPr>
            </a:br>
            <a:endParaRPr lang="en-US" dirty="0" smtClean="0">
              <a:ea typeface="ヒラギノ角ゴ Pro W3" charset="0"/>
              <a:cs typeface="ヒラギノ角ゴ Pro W3" charset="0"/>
            </a:endParaRPr>
          </a:p>
          <a:p>
            <a:pPr indent="-364003"/>
            <a:r>
              <a:rPr lang="en-US" sz="3200" i="1" dirty="0" smtClean="0">
                <a:ea typeface="ヒラギノ角ゴ Pro W3" charset="0"/>
                <a:cs typeface="ヒラギノ角ゴ Pro W3" charset="0"/>
              </a:rPr>
              <a:t>Everything you need to play.</a:t>
            </a:r>
          </a:p>
          <a:p>
            <a:pPr indent="-364003"/>
            <a:r>
              <a:rPr lang="en-US" sz="3200" i="1" dirty="0" smtClean="0">
                <a:ea typeface="ヒラギノ角ゴ Pro W3" charset="0"/>
                <a:cs typeface="ヒラギノ角ゴ Pro W3" charset="0"/>
              </a:rPr>
              <a:t>Not just rules</a:t>
            </a:r>
          </a:p>
          <a:p>
            <a:pPr indent="-364003"/>
            <a:r>
              <a:rPr lang="en-US" sz="3200" i="1" dirty="0" smtClean="0">
                <a:ea typeface="ヒラギノ角ゴ Pro W3" charset="0"/>
                <a:cs typeface="ヒラギノ角ゴ Pro W3" charset="0"/>
              </a:rPr>
              <a:t>Not just </a:t>
            </a:r>
            <a:r>
              <a:rPr lang="ja-JP" altLang="en-US" sz="3200" i="1" smtClean="0">
                <a:ea typeface="MS PGothic" pitchFamily="34" charset="-128"/>
              </a:rPr>
              <a:t>“</a:t>
            </a:r>
            <a:r>
              <a:rPr lang="en-US" altLang="ja-JP" sz="3200" i="1" dirty="0" smtClean="0">
                <a:ea typeface="MS PGothic" pitchFamily="34" charset="-128"/>
              </a:rPr>
              <a:t>Systemic Building Blocks</a:t>
            </a:r>
            <a:r>
              <a:rPr lang="ja-JP" altLang="en-US" sz="3200" i="1" smtClean="0">
                <a:ea typeface="MS PGothic" pitchFamily="34" charset="-128"/>
              </a:rPr>
              <a:t>”</a:t>
            </a:r>
            <a:r>
              <a:rPr lang="en-US" altLang="ja-JP" sz="3200" i="1" dirty="0" smtClean="0">
                <a:ea typeface="MS PGothic" pitchFamily="34" charset="-128"/>
              </a:rPr>
              <a:t> </a:t>
            </a:r>
          </a:p>
          <a:p>
            <a:pPr indent="-364003"/>
            <a:r>
              <a:rPr lang="en-US" sz="3200" i="1" dirty="0" smtClean="0">
                <a:ea typeface="ヒラギノ角ゴ Pro W3" charset="0"/>
                <a:cs typeface="ヒラギノ角ゴ Pro W3" charset="0"/>
              </a:rPr>
              <a:t>Not </a:t>
            </a:r>
            <a:r>
              <a:rPr lang="ja-JP" altLang="en-US" sz="3200" i="1" smtClean="0">
                <a:ea typeface="MS PGothic" pitchFamily="34" charset="-128"/>
              </a:rPr>
              <a:t>“</a:t>
            </a:r>
            <a:r>
              <a:rPr lang="en-US" altLang="ja-JP" sz="3200" i="1" dirty="0" smtClean="0">
                <a:ea typeface="MS PGothic" pitchFamily="34" charset="-128"/>
              </a:rPr>
              <a:t>Technical execution of moves by players.</a:t>
            </a:r>
            <a:r>
              <a:rPr lang="ja-JP" altLang="en-US" sz="3200" i="1" smtClean="0">
                <a:ea typeface="MS PGothic" pitchFamily="34" charset="-128"/>
              </a:rPr>
              <a:t>”</a:t>
            </a:r>
            <a:r>
              <a:rPr lang="en-US" altLang="ja-JP" sz="3200" i="1" dirty="0" smtClean="0">
                <a:ea typeface="MS PGothic" pitchFamily="34" charset="-128"/>
              </a:rPr>
              <a:t> (</a:t>
            </a:r>
            <a:r>
              <a:rPr lang="en-US" altLang="ja-JP" sz="3200" i="1" dirty="0" err="1" smtClean="0">
                <a:ea typeface="MS PGothic" pitchFamily="34" charset="-128"/>
              </a:rPr>
              <a:t>eSports</a:t>
            </a:r>
            <a:r>
              <a:rPr lang="en-US" altLang="ja-JP" sz="3200" i="1" dirty="0" smtClean="0">
                <a:ea typeface="MS PGothic" pitchFamily="34" charset="-128"/>
              </a:rPr>
              <a:t>)</a:t>
            </a:r>
            <a:endParaRPr lang="en-US" sz="3200" i="1" dirty="0" smtClean="0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sz="5400" b="1" dirty="0" smtClean="0">
                <a:ea typeface="ヒラギノ角ゴ Pro W3" charset="0"/>
                <a:cs typeface="ヒラギノ角ゴ Pro W3" charset="0"/>
              </a:rPr>
              <a:t>Dynamics</a:t>
            </a:r>
            <a:endParaRPr lang="en-US" b="1" dirty="0" smtClean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indent="-364003">
              <a:buNone/>
            </a:pPr>
            <a:r>
              <a:rPr lang="en-US" sz="4000" dirty="0" smtClean="0">
                <a:ea typeface="ヒラギノ角ゴ Pro W3" charset="0"/>
                <a:cs typeface="ヒラギノ角ゴ Pro W3" charset="0"/>
              </a:rPr>
              <a:t>The run-time behavior of the game-as-system. </a:t>
            </a:r>
          </a:p>
          <a:p>
            <a:pPr indent="-364003">
              <a:buNone/>
            </a:pPr>
            <a:endParaRPr lang="en-US" sz="4000" dirty="0" smtClean="0">
              <a:ea typeface="ヒラギノ角ゴ Pro W3" charset="0"/>
              <a:cs typeface="ヒラギノ角ゴ Pro W3" charset="0"/>
            </a:endParaRPr>
          </a:p>
          <a:p>
            <a:pPr indent="-364003">
              <a:buNone/>
            </a:pPr>
            <a:r>
              <a:rPr lang="en-US" sz="4000" i="1" dirty="0" smtClean="0">
                <a:ea typeface="ヒラギノ角ゴ Pro W3" charset="0"/>
                <a:cs typeface="ヒラギノ角ゴ Pro W3" charset="0"/>
              </a:rPr>
              <a:t>What happens when you play.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r>
              <a:rPr lang="en-US" sz="5400" b="1" dirty="0" smtClean="0">
                <a:ea typeface="ヒラギノ角ゴ Pro W3" charset="0"/>
                <a:cs typeface="ヒラギノ角ゴ Pro W3" charset="0"/>
              </a:rPr>
              <a:t>Aesthetics</a:t>
            </a:r>
            <a:endParaRPr lang="en-US" b="1" dirty="0" smtClean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indent="-364003">
              <a:buNone/>
            </a:pPr>
            <a:r>
              <a:rPr lang="en-US" sz="3600" dirty="0" smtClean="0">
                <a:ea typeface="ヒラギノ角ゴ Pro W3" charset="0"/>
                <a:cs typeface="ヒラギノ角ゴ Pro W3" charset="0"/>
              </a:rPr>
              <a:t>The emotional content of the game.  </a:t>
            </a:r>
            <a:br>
              <a:rPr lang="en-US" sz="3600" dirty="0" smtClean="0">
                <a:ea typeface="ヒラギノ角ゴ Pro W3" charset="0"/>
                <a:cs typeface="ヒラギノ角ゴ Pro W3" charset="0"/>
              </a:rPr>
            </a:br>
            <a:endParaRPr lang="en-US" sz="3600" dirty="0" smtClean="0">
              <a:ea typeface="ヒラギノ角ゴ Pro W3" charset="0"/>
              <a:cs typeface="ヒラギノ角ゴ Pro W3" charset="0"/>
            </a:endParaRPr>
          </a:p>
          <a:p>
            <a:pPr indent="-364003"/>
            <a:r>
              <a:rPr lang="en-US" sz="3600" i="1" dirty="0" smtClean="0">
                <a:ea typeface="ヒラギノ角ゴ Pro W3" charset="0"/>
                <a:cs typeface="ヒラギノ角ゴ Pro W3" charset="0"/>
              </a:rPr>
              <a:t>How players feel when they play.</a:t>
            </a:r>
            <a:endParaRPr lang="en-US" sz="3600" dirty="0" smtClean="0">
              <a:ea typeface="ヒラギノ角ゴ Pro W3" charset="0"/>
              <a:cs typeface="ヒラギノ角ゴ Pro W3" charset="0"/>
            </a:endParaRPr>
          </a:p>
          <a:p>
            <a:pPr indent="-364003"/>
            <a:r>
              <a:rPr lang="en-US" sz="3600" i="1" dirty="0" smtClean="0">
                <a:ea typeface="ヒラギノ角ゴ Pro W3" charset="0"/>
                <a:cs typeface="ヒラギノ角ゴ Pro W3" charset="0"/>
              </a:rPr>
              <a:t>Not just visual or sensory qualities.</a:t>
            </a:r>
          </a:p>
          <a:p>
            <a:pPr indent="-364003"/>
            <a:r>
              <a:rPr lang="en-US" sz="3600" dirty="0" smtClean="0">
                <a:ea typeface="ヒラギノ角ゴ Pro W3" charset="0"/>
                <a:cs typeface="ヒラギノ角ゴ Pro W3" charset="0"/>
              </a:rPr>
              <a:t>Cognitive</a:t>
            </a:r>
            <a:r>
              <a:rPr lang="en-US" sz="3600" b="1" i="1" dirty="0" smtClean="0">
                <a:ea typeface="ヒラギノ角ゴ Pro W3" charset="0"/>
                <a:cs typeface="ヒラギノ角ゴ Pro W3" charset="0"/>
              </a:rPr>
              <a:t> </a:t>
            </a:r>
            <a:r>
              <a:rPr lang="en-US" sz="3600" i="1" dirty="0" smtClean="0">
                <a:ea typeface="ヒラギノ角ゴ Pro W3" charset="0"/>
                <a:cs typeface="ヒラギノ角ゴ Pro W3" charset="0"/>
              </a:rPr>
              <a:t>rather than </a:t>
            </a:r>
            <a:r>
              <a:rPr lang="en-US" sz="3600" dirty="0" smtClean="0">
                <a:ea typeface="ヒラギノ角ゴ Pro W3" charset="0"/>
                <a:cs typeface="ヒラギノ角ゴ Pro W3" charset="0"/>
              </a:rPr>
              <a:t>Behavioral</a:t>
            </a:r>
            <a:r>
              <a:rPr lang="en-US" sz="3600" i="1" dirty="0" smtClean="0">
                <a:ea typeface="ヒラギノ角ゴ Pro W3" charset="0"/>
                <a:cs typeface="ヒラギノ角ゴ Pro W3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Designer/Player Relationship</a:t>
            </a: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9810312" y="25146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7892" name="Rectangle 5"/>
          <p:cNvSpPr>
            <a:spLocks noChangeArrowheads="1"/>
          </p:cNvSpPr>
          <p:nvPr/>
        </p:nvSpPr>
        <p:spPr bwMode="auto">
          <a:xfrm>
            <a:off x="711015" y="26162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711016" y="3937000"/>
            <a:ext cx="1496521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Designer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10055781" y="3824817"/>
            <a:ext cx="1131036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Player</a:t>
            </a:r>
          </a:p>
        </p:txBody>
      </p:sp>
      <p:sp>
        <p:nvSpPr>
          <p:cNvPr id="37895" name="Rectangle 8"/>
          <p:cNvSpPr>
            <a:spLocks noChangeArrowheads="1"/>
          </p:cNvSpPr>
          <p:nvPr/>
        </p:nvSpPr>
        <p:spPr bwMode="auto">
          <a:xfrm>
            <a:off x="2080143" y="2743200"/>
            <a:ext cx="2247315" cy="1295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Mechanics</a:t>
            </a: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7651874" y="2743200"/>
            <a:ext cx="2247315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Aesthetics</a:t>
            </a:r>
          </a:p>
        </p:txBody>
      </p:sp>
      <p:sp>
        <p:nvSpPr>
          <p:cNvPr id="37897" name="Rectangle 10"/>
          <p:cNvSpPr>
            <a:spLocks noChangeArrowheads="1"/>
          </p:cNvSpPr>
          <p:nvPr/>
        </p:nvSpPr>
        <p:spPr bwMode="auto">
          <a:xfrm>
            <a:off x="4913621" y="2743200"/>
            <a:ext cx="2249431" cy="1295400"/>
          </a:xfrm>
          <a:prstGeom prst="rect">
            <a:avLst/>
          </a:prstGeom>
          <a:solidFill>
            <a:srgbClr val="FFCC00"/>
          </a:solidFill>
          <a:ln w="28575">
            <a:solidFill>
              <a:srgbClr val="1F497D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Dynamics</a:t>
            </a:r>
          </a:p>
        </p:txBody>
      </p:sp>
      <p:cxnSp>
        <p:nvCxnSpPr>
          <p:cNvPr id="37898" name="AutoShape 11"/>
          <p:cNvCxnSpPr>
            <a:cxnSpLocks noChangeShapeType="1"/>
            <a:stCxn id="37895" idx="3"/>
            <a:endCxn id="37897" idx="1"/>
          </p:cNvCxnSpPr>
          <p:nvPr/>
        </p:nvCxnSpPr>
        <p:spPr bwMode="auto">
          <a:xfrm>
            <a:off x="4346501" y="3390900"/>
            <a:ext cx="550190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lg"/>
          </a:ln>
        </p:spPr>
      </p:cxnSp>
      <p:cxnSp>
        <p:nvCxnSpPr>
          <p:cNvPr id="37899" name="AutoShape 12"/>
          <p:cNvCxnSpPr>
            <a:cxnSpLocks noChangeShapeType="1"/>
            <a:stCxn id="37897" idx="3"/>
            <a:endCxn id="37896" idx="1"/>
          </p:cNvCxnSpPr>
          <p:nvPr/>
        </p:nvCxnSpPr>
        <p:spPr bwMode="auto">
          <a:xfrm>
            <a:off x="7182096" y="3390900"/>
            <a:ext cx="450733" cy="0"/>
          </a:xfrm>
          <a:prstGeom prst="straightConnector1">
            <a:avLst/>
          </a:prstGeom>
          <a:noFill/>
          <a:ln w="38100">
            <a:solidFill>
              <a:srgbClr val="1F497D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9810312" y="25146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8915" name="Text Box 7"/>
          <p:cNvSpPr txBox="1">
            <a:spLocks noChangeArrowheads="1"/>
          </p:cNvSpPr>
          <p:nvPr/>
        </p:nvSpPr>
        <p:spPr bwMode="auto">
          <a:xfrm>
            <a:off x="10055781" y="3824817"/>
            <a:ext cx="1131036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Player</a:t>
            </a:r>
          </a:p>
        </p:txBody>
      </p:sp>
      <p:sp>
        <p:nvSpPr>
          <p:cNvPr id="38916" name="Rectangle 8"/>
          <p:cNvSpPr>
            <a:spLocks noChangeArrowheads="1"/>
          </p:cNvSpPr>
          <p:nvPr/>
        </p:nvSpPr>
        <p:spPr bwMode="auto">
          <a:xfrm>
            <a:off x="2080143" y="2743200"/>
            <a:ext cx="2247315" cy="1295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Mechanics</a:t>
            </a:r>
          </a:p>
        </p:txBody>
      </p:sp>
      <p:sp>
        <p:nvSpPr>
          <p:cNvPr id="38917" name="Rectangle 9"/>
          <p:cNvSpPr>
            <a:spLocks noChangeArrowheads="1"/>
          </p:cNvSpPr>
          <p:nvPr/>
        </p:nvSpPr>
        <p:spPr bwMode="auto">
          <a:xfrm>
            <a:off x="7651874" y="2743200"/>
            <a:ext cx="2247315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Aesthetics</a:t>
            </a:r>
          </a:p>
        </p:txBody>
      </p:sp>
      <p:sp>
        <p:nvSpPr>
          <p:cNvPr id="38918" name="Rectangle 10"/>
          <p:cNvSpPr>
            <a:spLocks noChangeArrowheads="1"/>
          </p:cNvSpPr>
          <p:nvPr/>
        </p:nvSpPr>
        <p:spPr bwMode="auto">
          <a:xfrm>
            <a:off x="4913621" y="2743200"/>
            <a:ext cx="2249431" cy="1295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Dynamics</a:t>
            </a:r>
          </a:p>
        </p:txBody>
      </p:sp>
      <p:sp>
        <p:nvSpPr>
          <p:cNvPr id="40243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Player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’s Perspective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>
            <a:off x="2243083" y="2895600"/>
            <a:ext cx="812588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 lIns="121899" tIns="60949" rIns="121899" bIns="60949"/>
          <a:lstStyle/>
          <a:p>
            <a:endParaRPr lang="en-US"/>
          </a:p>
        </p:txBody>
      </p:sp>
      <p:cxnSp>
        <p:nvCxnSpPr>
          <p:cNvPr id="38921" name="AutoShape 11"/>
          <p:cNvCxnSpPr>
            <a:cxnSpLocks noChangeShapeType="1"/>
          </p:cNvCxnSpPr>
          <p:nvPr/>
        </p:nvCxnSpPr>
        <p:spPr bwMode="auto">
          <a:xfrm>
            <a:off x="4346501" y="3390900"/>
            <a:ext cx="55019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8922" name="AutoShape 12"/>
          <p:cNvCxnSpPr>
            <a:cxnSpLocks noChangeShapeType="1"/>
          </p:cNvCxnSpPr>
          <p:nvPr/>
        </p:nvCxnSpPr>
        <p:spPr bwMode="auto">
          <a:xfrm>
            <a:off x="7182096" y="3390900"/>
            <a:ext cx="45073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The Designer</a:t>
            </a:r>
            <a:r>
              <a:rPr lang="en-US" altLang="ja-JP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’s Perspective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ea typeface="ヒラギノ角ゴ Pro W3" charset="0"/>
              <a:cs typeface="ヒラギノ角ゴ Pro W3" charset="0"/>
            </a:endParaRPr>
          </a:p>
        </p:txBody>
      </p:sp>
      <p:cxnSp>
        <p:nvCxnSpPr>
          <p:cNvPr id="39939" name="AutoShape 4"/>
          <p:cNvCxnSpPr>
            <a:cxnSpLocks noChangeShapeType="1"/>
          </p:cNvCxnSpPr>
          <p:nvPr/>
        </p:nvCxnSpPr>
        <p:spPr bwMode="auto">
          <a:xfrm flipH="1">
            <a:off x="7220187" y="3390900"/>
            <a:ext cx="454965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39940" name="AutoShape 5"/>
          <p:cNvCxnSpPr>
            <a:cxnSpLocks noChangeShapeType="1"/>
          </p:cNvCxnSpPr>
          <p:nvPr/>
        </p:nvCxnSpPr>
        <p:spPr bwMode="auto">
          <a:xfrm flipH="1">
            <a:off x="4367663" y="3390900"/>
            <a:ext cx="55442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711015" y="2616200"/>
            <a:ext cx="1477049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9600" dirty="0">
                <a:solidFill>
                  <a:srgbClr val="000000"/>
                </a:solidFill>
                <a:latin typeface="Times New Roman" pitchFamily="18" charset="0"/>
                <a:sym typeface="Webdings" pitchFamily="18" charset="2"/>
              </a:rPr>
              <a:t>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711016" y="3937000"/>
            <a:ext cx="1496521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21899" tIns="60949" rIns="121899" bIns="60949">
            <a:spAutoFit/>
          </a:bodyPr>
          <a:lstStyle/>
          <a:p>
            <a:r>
              <a:rPr lang="en-US" sz="2700" dirty="0">
                <a:solidFill>
                  <a:srgbClr val="000000"/>
                </a:solidFill>
                <a:latin typeface="Times New Roman" pitchFamily="18" charset="0"/>
              </a:rPr>
              <a:t>Designer</a:t>
            </a:r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2080143" y="2743200"/>
            <a:ext cx="2247315" cy="1295400"/>
          </a:xfrm>
          <a:prstGeom prst="rect">
            <a:avLst/>
          </a:prstGeom>
          <a:solidFill>
            <a:srgbClr val="33C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Mechanics</a:t>
            </a: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7651874" y="2743200"/>
            <a:ext cx="2247315" cy="12954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Aesthetics</a:t>
            </a:r>
          </a:p>
        </p:txBody>
      </p:sp>
      <p:sp>
        <p:nvSpPr>
          <p:cNvPr id="39945" name="Rectangle 10"/>
          <p:cNvSpPr>
            <a:spLocks noChangeArrowheads="1"/>
          </p:cNvSpPr>
          <p:nvPr/>
        </p:nvSpPr>
        <p:spPr bwMode="auto">
          <a:xfrm>
            <a:off x="4913621" y="2743200"/>
            <a:ext cx="2249431" cy="1295400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121899" tIns="60949" rIns="121899" bIns="60949" anchor="ctr"/>
          <a:lstStyle/>
          <a:p>
            <a:pPr algn="ctr"/>
            <a:r>
              <a:rPr lang="en-US" sz="3700" dirty="0">
                <a:latin typeface="Arial Narrow" pitchFamily="34" charset="0"/>
              </a:rPr>
              <a:t>Dynamics</a:t>
            </a:r>
          </a:p>
        </p:txBody>
      </p:sp>
      <p:sp>
        <p:nvSpPr>
          <p:cNvPr id="39946" name="Line 11"/>
          <p:cNvSpPr>
            <a:spLocks noChangeShapeType="1"/>
          </p:cNvSpPr>
          <p:nvPr/>
        </p:nvSpPr>
        <p:spPr bwMode="auto">
          <a:xfrm>
            <a:off x="1726750" y="2895600"/>
            <a:ext cx="8125883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 type="triangle" w="med" len="med"/>
            <a:tailEnd/>
          </a:ln>
        </p:spPr>
        <p:txBody>
          <a:bodyPr lIns="121899" tIns="60949" rIns="121899" bIns="60949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MDA</a:t>
            </a:r>
          </a:p>
        </p:txBody>
      </p:sp>
      <p:sp>
        <p:nvSpPr>
          <p:cNvPr id="508931" name="Rectangle 3"/>
          <p:cNvSpPr>
            <a:spLocks noGrp="1" noChangeArrowheads="1"/>
          </p:cNvSpPr>
          <p:nvPr>
            <p:ph sz="quarter" idx="10"/>
          </p:nvPr>
        </p:nvSpPr>
        <p:spPr>
          <a:xfrm>
            <a:off x="711015" y="1930400"/>
            <a:ext cx="10766795" cy="4445000"/>
          </a:xfrm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marL="0" indent="-364003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  <a:cs typeface="ヒラギノ角ゴ Pro W3" charset="0"/>
              </a:rPr>
              <a:t>A </a:t>
            </a:r>
            <a:r>
              <a:rPr lang="ja-JP" altLang="en-US" sz="400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“</a:t>
            </a:r>
            <a:r>
              <a:rPr lang="en-US" altLang="ja-JP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Taxonomy</a:t>
            </a:r>
            <a:r>
              <a:rPr lang="ja-JP" altLang="en-US" sz="400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”</a:t>
            </a:r>
            <a:r>
              <a:rPr lang="en-US" altLang="ja-JP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pitchFamily="34" charset="-128"/>
              </a:rPr>
              <a:t> of Design Knowledge</a:t>
            </a:r>
          </a:p>
          <a:p>
            <a:pPr lvl="1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Aesthetics</a:t>
            </a:r>
          </a:p>
          <a:p>
            <a:pPr lvl="1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Dynamics</a:t>
            </a:r>
          </a:p>
          <a:p>
            <a:pPr lvl="1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Mechanics</a:t>
            </a:r>
          </a:p>
          <a:p>
            <a:pPr lvl="1"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…and the </a:t>
            </a:r>
            <a:r>
              <a:rPr lang="en-US" sz="3600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interactions 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ヒラギノ角ゴ Pro W3" charset="0"/>
              </a:rPr>
              <a:t>between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 at 2:45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 smtClean="0">
                <a:latin typeface="Candara" panose="020E0502030303020204" pitchFamily="34" charset="0"/>
              </a:rPr>
              <a:t>Make sure your rules are written down.</a:t>
            </a:r>
            <a:endParaRPr lang="en-US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8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 Test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Send two testers to other tables.  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600" dirty="0">
                <a:latin typeface="Candara" panose="020E0502030303020204" pitchFamily="34" charset="0"/>
              </a:rPr>
              <a:t>Test until </a:t>
            </a:r>
            <a:r>
              <a:rPr lang="en-US" sz="3600" dirty="0" smtClean="0">
                <a:latin typeface="Candara" panose="020E0502030303020204" pitchFamily="34" charset="0"/>
              </a:rPr>
              <a:t>3:15</a:t>
            </a: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49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…the sound and music…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4124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3462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Discussion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endParaRPr lang="en-US" sz="3999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9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Paper Prototypes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869612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Good for understanding existing games.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Use these techniques for games in progress.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Process is quick and cheap.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You don’t need programmers or artists.</a:t>
            </a:r>
          </a:p>
        </p:txBody>
      </p:sp>
    </p:spTree>
    <p:extLst>
      <p:ext uri="{BB962C8B-B14F-4D97-AF65-F5344CB8AC3E}">
        <p14:creationId xmlns:p14="http://schemas.microsoft.com/office/powerpoint/2010/main" xmlns="" val="416397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Using Paper Prototypes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34992" y="1604211"/>
            <a:ext cx="10231103" cy="41148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Can’t replace actual gameplay testing.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 give you a head start and keep you focused.</a:t>
            </a:r>
          </a:p>
          <a:p>
            <a:pPr>
              <a:lnSpc>
                <a:spcPct val="15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Creates a vocabulary to use when discussing your game.</a:t>
            </a:r>
          </a:p>
          <a:p>
            <a:pPr>
              <a:lnSpc>
                <a:spcPct val="100000"/>
              </a:lnSpc>
              <a:buClr>
                <a:srgbClr val="990000"/>
              </a:buClr>
              <a:buSzPct val="110000"/>
            </a:pPr>
            <a:r>
              <a:rPr lang="en-US" sz="3200" dirty="0">
                <a:latin typeface="Candara" panose="020E0502030303020204" pitchFamily="34" charset="0"/>
              </a:rPr>
              <a:t>Can be used as a tool to educate other team members. Have them play, too!</a:t>
            </a:r>
            <a:endParaRPr lang="en-US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03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 bwMode="auto">
          <a:xfrm>
            <a:off x="711015" y="425875"/>
            <a:ext cx="10766795" cy="1041400"/>
          </a:xfrm>
          <a:noFill/>
          <a:ln>
            <a:miter lim="800000"/>
            <a:headEnd/>
            <a:tailEnd/>
          </a:ln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b="1" dirty="0" smtClean="0">
                <a:ea typeface="ヒラギノ角ゴ Pro W3" charset="0"/>
                <a:cs typeface="ヒラギノ角ゴ Pro W3" charset="0"/>
              </a:rPr>
              <a:t>Short Break</a:t>
            </a:r>
            <a:r>
              <a:rPr lang="en-US" dirty="0" smtClean="0">
                <a:ea typeface="ヒラギノ角ゴ Pro W3" charset="0"/>
                <a:cs typeface="ヒラギノ角ゴ Pro W3" charset="0"/>
              </a:rPr>
              <a:t/>
            </a:r>
            <a:br>
              <a:rPr lang="en-US" dirty="0" smtClean="0">
                <a:ea typeface="ヒラギノ角ゴ Pro W3" charset="0"/>
                <a:cs typeface="ヒラギノ角ゴ Pro W3" charset="0"/>
              </a:rPr>
            </a:br>
            <a:r>
              <a:rPr lang="en-US" sz="3200" i="1" dirty="0" smtClean="0">
                <a:ea typeface="ヒラギノ角ゴ Pro W3" charset="0"/>
                <a:cs typeface="ヒラギノ角ゴ Pro W3" charset="0"/>
              </a:rPr>
              <a:t>Electives Start at 3:35</a:t>
            </a:r>
            <a:r>
              <a:rPr lang="en-US" dirty="0" smtClean="0">
                <a:ea typeface="ヒラギノ角ゴ Pro W3" charset="0"/>
                <a:cs typeface="ヒラギノ角ゴ Pro W3" charset="0"/>
              </a:rPr>
              <a:t/>
            </a:r>
            <a:br>
              <a:rPr lang="en-US" dirty="0" smtClean="0">
                <a:ea typeface="ヒラギノ角ゴ Pro W3" charset="0"/>
                <a:cs typeface="ヒラギノ角ゴ Pro W3" charset="0"/>
              </a:rPr>
            </a:br>
            <a:endParaRPr lang="en-US" dirty="0" smtClean="0">
              <a:ea typeface="ヒラギノ角ゴ Pro W3" charset="0"/>
              <a:cs typeface="ヒラギノ角ゴ Pro W3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22029" y="1767842"/>
          <a:ext cx="873532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0685"/>
                <a:gridCol w="2074640"/>
              </a:tblGrid>
              <a:tr h="4876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Elective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Room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Game of Games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120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Meaning as a Mechanic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121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Us vs. It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122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Games That Teach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123</a:t>
                      </a:r>
                      <a:endParaRPr lang="en-US" sz="2400" dirty="0"/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Horns of a Dilemma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124</a:t>
                      </a:r>
                    </a:p>
                  </a:txBody>
                  <a:tcPr marL="121888" marR="121888" marT="60960" marB="60960"/>
                </a:tc>
              </a:tr>
              <a:tr h="60960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Design Jam</a:t>
                      </a:r>
                      <a:endParaRPr lang="en-US" sz="32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125</a:t>
                      </a:r>
                    </a:p>
                  </a:txBody>
                  <a:tcPr marL="121888" marR="121888" marT="60960" marB="6096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…the sound and music…</a:t>
            </a:r>
          </a:p>
        </p:txBody>
      </p:sp>
      <p:graphicFrame>
        <p:nvGraphicFramePr>
          <p:cNvPr id="52228" name="Object 4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5148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65059696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…and the graphics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3309604" y="1295955"/>
          <a:ext cx="5569616" cy="4189909"/>
        </p:xfrm>
        <a:graphic>
          <a:graphicData uri="http://schemas.openxmlformats.org/presentationml/2006/ole">
            <p:oleObj spid="_x0000_s6172" name="Image" r:id="rId4" imgW="4177778" imgH="4190476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6381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…and the graphics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</p:spTree>
    <p:extLst>
      <p:ext uri="{BB962C8B-B14F-4D97-AF65-F5344CB8AC3E}">
        <p14:creationId xmlns:p14="http://schemas.microsoft.com/office/powerpoint/2010/main" xmlns="" val="8943725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3201" y="77788"/>
            <a:ext cx="8864023" cy="91281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What’s left?</a:t>
            </a: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1371243" y="1067415"/>
            <a:ext cx="9446339" cy="4646990"/>
          </a:xfrm>
          <a:prstGeom prst="rect">
            <a:avLst/>
          </a:prstGeom>
          <a:solidFill>
            <a:srgbClr val="606FAE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sz="5732"/>
          </a:p>
        </p:txBody>
      </p:sp>
    </p:spTree>
    <p:extLst>
      <p:ext uri="{BB962C8B-B14F-4D97-AF65-F5344CB8AC3E}">
        <p14:creationId xmlns:p14="http://schemas.microsoft.com/office/powerpoint/2010/main" xmlns="" val="386190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47138</TotalTime>
  <Words>674</Words>
  <Application>Microsoft Office PowerPoint</Application>
  <PresentationFormat>Custom</PresentationFormat>
  <Paragraphs>238</Paragraphs>
  <Slides>53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</vt:lpstr>
      <vt:lpstr>Candara</vt:lpstr>
      <vt:lpstr>Calibri</vt:lpstr>
      <vt:lpstr>Trebuchet MS</vt:lpstr>
      <vt:lpstr>Calibri Light</vt:lpstr>
      <vt:lpstr>ヒラギノ角ゴ Pro W3</vt:lpstr>
      <vt:lpstr>Geneva</vt:lpstr>
      <vt:lpstr>MS PGothic</vt:lpstr>
      <vt:lpstr>Arial Narrow</vt:lpstr>
      <vt:lpstr>Times New Roman</vt:lpstr>
      <vt:lpstr>Webdings</vt:lpstr>
      <vt:lpstr>Verdana</vt:lpstr>
      <vt:lpstr>Blank Master</vt:lpstr>
      <vt:lpstr>Image</vt:lpstr>
      <vt:lpstr>Slide 1</vt:lpstr>
      <vt:lpstr>Take a digital game…</vt:lpstr>
      <vt:lpstr>…remove the controller…</vt:lpstr>
      <vt:lpstr>…remove the controller…</vt:lpstr>
      <vt:lpstr>…the sound and music…</vt:lpstr>
      <vt:lpstr>…the sound and music…</vt:lpstr>
      <vt:lpstr>…and the graphics</vt:lpstr>
      <vt:lpstr>…and the graphics</vt:lpstr>
      <vt:lpstr>What’s left?</vt:lpstr>
      <vt:lpstr>Slide 10</vt:lpstr>
      <vt:lpstr>Paper Simulation</vt:lpstr>
      <vt:lpstr>Example Game</vt:lpstr>
      <vt:lpstr>Example Game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Exercise</vt:lpstr>
      <vt:lpstr>Brainstorm</vt:lpstr>
      <vt:lpstr>Slide 24</vt:lpstr>
      <vt:lpstr>Slide 25</vt:lpstr>
      <vt:lpstr>Build a Paper Version</vt:lpstr>
      <vt:lpstr>Lunch</vt:lpstr>
      <vt:lpstr>Alpha Deadline at 2:00</vt:lpstr>
      <vt:lpstr>How do we get from…</vt:lpstr>
      <vt:lpstr>To…</vt:lpstr>
      <vt:lpstr>What’s missing?</vt:lpstr>
      <vt:lpstr>The causal link…</vt:lpstr>
      <vt:lpstr>Games As Software</vt:lpstr>
      <vt:lpstr>This is a systems view of games.</vt:lpstr>
      <vt:lpstr>A Design Vocabulary</vt:lpstr>
      <vt:lpstr>A Design Vocabulary</vt:lpstr>
      <vt:lpstr>A Design Vocabulary</vt:lpstr>
      <vt:lpstr>A Design Vocabulary</vt:lpstr>
      <vt:lpstr>The MDA Framework</vt:lpstr>
      <vt:lpstr>The MDA Framework</vt:lpstr>
      <vt:lpstr>Mechanics</vt:lpstr>
      <vt:lpstr>Dynamics</vt:lpstr>
      <vt:lpstr>Aesthetics</vt:lpstr>
      <vt:lpstr>The Designer/Player Relationship</vt:lpstr>
      <vt:lpstr>The Player’s Perspective</vt:lpstr>
      <vt:lpstr>The Designer’s Perspective</vt:lpstr>
      <vt:lpstr>MDA</vt:lpstr>
      <vt:lpstr>Beta Test at 2:45</vt:lpstr>
      <vt:lpstr>Beta Test</vt:lpstr>
      <vt:lpstr>Discussion</vt:lpstr>
      <vt:lpstr>Using Paper Prototypes</vt:lpstr>
      <vt:lpstr>Using Paper Prototypes</vt:lpstr>
      <vt:lpstr>Short Break Electives Start at 3:35 </vt:lpstr>
    </vt:vector>
  </TitlesOfParts>
  <Company>Stonetronix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 Simulations</dc:title>
  <dc:creator>Stone Librande</dc:creator>
  <cp:keywords>GDC 2016</cp:keywords>
  <cp:lastModifiedBy>MAHK</cp:lastModifiedBy>
  <cp:revision>2109</cp:revision>
  <cp:lastPrinted>2015-03-02T08:24:00Z</cp:lastPrinted>
  <dcterms:created xsi:type="dcterms:W3CDTF">2004-03-07T19:53:40Z</dcterms:created>
  <dcterms:modified xsi:type="dcterms:W3CDTF">2016-03-11T02:15:16Z</dcterms:modified>
</cp:coreProperties>
</file>