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9"/>
  </p:notesMasterIdLst>
  <p:handoutMasterIdLst>
    <p:handoutMasterId r:id="rId40"/>
  </p:handoutMasterIdLst>
  <p:sldIdLst>
    <p:sldId id="271" r:id="rId2"/>
    <p:sldId id="273" r:id="rId3"/>
    <p:sldId id="274" r:id="rId4"/>
    <p:sldId id="275" r:id="rId5"/>
    <p:sldId id="276" r:id="rId6"/>
    <p:sldId id="286" r:id="rId7"/>
    <p:sldId id="287" r:id="rId8"/>
    <p:sldId id="288" r:id="rId9"/>
    <p:sldId id="305" r:id="rId10"/>
    <p:sldId id="277" r:id="rId11"/>
    <p:sldId id="278" r:id="rId12"/>
    <p:sldId id="289" r:id="rId13"/>
    <p:sldId id="282" r:id="rId14"/>
    <p:sldId id="292" r:id="rId15"/>
    <p:sldId id="291" r:id="rId16"/>
    <p:sldId id="304" r:id="rId17"/>
    <p:sldId id="306" r:id="rId18"/>
    <p:sldId id="280" r:id="rId19"/>
    <p:sldId id="281" r:id="rId20"/>
    <p:sldId id="279" r:id="rId21"/>
    <p:sldId id="283" r:id="rId22"/>
    <p:sldId id="293" r:id="rId23"/>
    <p:sldId id="290" r:id="rId24"/>
    <p:sldId id="303" r:id="rId25"/>
    <p:sldId id="300" r:id="rId26"/>
    <p:sldId id="301" r:id="rId27"/>
    <p:sldId id="299" r:id="rId28"/>
    <p:sldId id="311" r:id="rId29"/>
    <p:sldId id="308" r:id="rId30"/>
    <p:sldId id="296" r:id="rId31"/>
    <p:sldId id="294" r:id="rId32"/>
    <p:sldId id="295" r:id="rId33"/>
    <p:sldId id="298" r:id="rId34"/>
    <p:sldId id="312" r:id="rId35"/>
    <p:sldId id="310" r:id="rId36"/>
    <p:sldId id="313" r:id="rId37"/>
    <p:sldId id="314" r:id="rId38"/>
  </p:sldIdLst>
  <p:sldSz cx="9144000" cy="5143500" type="screen16x9"/>
  <p:notesSz cx="6858000" cy="9144000"/>
  <p:custDataLst>
    <p:tags r:id="rId4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charset="0"/>
        <a:ea typeface="ヒラギノ角ゴ Pro W3" charset="0"/>
        <a:cs typeface="ヒラギノ角ゴ Pro W3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charset="0"/>
        <a:ea typeface="ヒラギノ角ゴ Pro W3" charset="0"/>
        <a:cs typeface="ヒラギノ角ゴ Pro W3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charset="0"/>
        <a:ea typeface="ヒラギノ角ゴ Pro W3" charset="0"/>
        <a:cs typeface="ヒラギノ角ゴ Pro W3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charset="0"/>
        <a:ea typeface="ヒラギノ角ゴ Pro W3" charset="0"/>
        <a:cs typeface="ヒラギノ角ゴ Pro W3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kumimoji="1" sz="2400" kern="1200">
        <a:solidFill>
          <a:schemeClr val="tx1"/>
        </a:solidFill>
        <a:latin typeface="Verdana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kumimoji="1" sz="2400" kern="1200">
        <a:solidFill>
          <a:schemeClr val="tx1"/>
        </a:solidFill>
        <a:latin typeface="Verdana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kumimoji="1" sz="2400" kern="1200">
        <a:solidFill>
          <a:schemeClr val="tx1"/>
        </a:solidFill>
        <a:latin typeface="Verdana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kumimoji="1" sz="2400" kern="1200">
        <a:solidFill>
          <a:schemeClr val="tx1"/>
        </a:solidFill>
        <a:latin typeface="Verdana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C00"/>
    <a:srgbClr val="CC6600"/>
    <a:srgbClr val="996633"/>
    <a:srgbClr val="993300"/>
    <a:srgbClr val="FFCC99"/>
    <a:srgbClr val="CC99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568" y="-4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tags" Target="tags/tag1.xml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Verdana" pitchFamily="4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4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Verdana" pitchFamily="4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45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E677AC1-6896-8247-AA56-FC27C0FD4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67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kumimoji="0" sz="1200">
                <a:latin typeface="Verdana" pitchFamily="4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Verdana" pitchFamily="4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kumimoji="0" sz="1200">
                <a:latin typeface="Verdana" pitchFamily="4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Verdana" pitchFamily="45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CB8C4C1C-06D4-2C49-9F49-CD2E4D9D83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888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45" charset="0"/>
        <a:ea typeface="ヒラギノ角ゴ Pro W3" pitchFamily="80" charset="-128"/>
        <a:cs typeface="ヒラギノ角ゴ Pro W3" pitchFamily="8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45" charset="0"/>
        <a:ea typeface="ヒラギノ角ゴ Pro W3" pitchFamily="4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45" charset="0"/>
        <a:ea typeface="ヒラギノ角ゴ Pro W3" pitchFamily="4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45" charset="0"/>
        <a:ea typeface="ヒラギノ角ゴ Pro W3" pitchFamily="4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45" charset="0"/>
        <a:ea typeface="ヒラギノ角ゴ Pro W3" pitchFamily="4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00"/>
            <a:ext cx="9144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533400" y="1276350"/>
            <a:ext cx="80010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3400" y="666750"/>
            <a:ext cx="8077200" cy="7810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quarter" idx="10"/>
          </p:nvPr>
        </p:nvSpPr>
        <p:spPr>
          <a:xfrm>
            <a:off x="533400" y="1504950"/>
            <a:ext cx="8077200" cy="2743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07528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50"/>
            <a:ext cx="914400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81" r:id="rId1"/>
    <p:sldLayoutId id="2147483680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j-lt"/>
          <a:ea typeface="ヒラギノ角ゴ Pro W3" pitchFamily="80" charset="-128"/>
          <a:cs typeface="ヒラギノ角ゴ Pro W3" pitchFamily="8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Verdana" pitchFamily="45" charset="0"/>
          <a:ea typeface="ヒラギノ角ゴ Pro W3" pitchFamily="80" charset="-128"/>
          <a:cs typeface="ヒラギノ角ゴ Pro W3" pitchFamily="8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Verdana" pitchFamily="45" charset="0"/>
          <a:ea typeface="ヒラギノ角ゴ Pro W3" pitchFamily="80" charset="-128"/>
          <a:cs typeface="ヒラギノ角ゴ Pro W3" pitchFamily="8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Verdana" pitchFamily="45" charset="0"/>
          <a:ea typeface="ヒラギノ角ゴ Pro W3" pitchFamily="80" charset="-128"/>
          <a:cs typeface="ヒラギノ角ゴ Pro W3" pitchFamily="8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Verdana" pitchFamily="45" charset="0"/>
          <a:ea typeface="ヒラギノ角ゴ Pro W3" pitchFamily="80" charset="-128"/>
          <a:cs typeface="ヒラギノ角ゴ Pro W3" pitchFamily="8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75000"/>
        <a:buFont typeface="Verdana" charset="0"/>
        <a:buChar char="●"/>
        <a:defRPr sz="2800">
          <a:solidFill>
            <a:srgbClr val="000000"/>
          </a:solidFill>
          <a:latin typeface="+mn-lt"/>
          <a:ea typeface="ヒラギノ角ゴ Pro W3" pitchFamily="80" charset="-128"/>
          <a:cs typeface="ヒラギノ角ゴ Pro W3" pitchFamily="8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75000"/>
        <a:buFont typeface="Verdana" charset="0"/>
        <a:buChar char="●"/>
        <a:defRPr sz="2400">
          <a:solidFill>
            <a:srgbClr val="000000"/>
          </a:solidFill>
          <a:latin typeface="+mn-lt"/>
          <a:ea typeface="ヒラギノ角ゴ Pro W3" pitchFamily="45" charset="-128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75000"/>
        <a:buFont typeface="Verdana" charset="0"/>
        <a:buChar char="●"/>
        <a:defRPr sz="2000">
          <a:solidFill>
            <a:srgbClr val="000000"/>
          </a:solidFill>
          <a:latin typeface="+mn-lt"/>
          <a:ea typeface="ヒラギノ角ゴ Pro W3" pitchFamily="45" charset="-128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70000"/>
        <a:buFont typeface="Verdana" charset="0"/>
        <a:buChar char="●"/>
        <a:defRPr>
          <a:solidFill>
            <a:srgbClr val="000000"/>
          </a:solidFill>
          <a:latin typeface="+mn-lt"/>
          <a:ea typeface="ヒラギノ角ゴ Pro W3" pitchFamily="45" charset="-128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75000"/>
        <a:buFont typeface="Verdana" charset="0"/>
        <a:buChar char="●"/>
        <a:defRPr>
          <a:solidFill>
            <a:srgbClr val="000000"/>
          </a:solidFill>
          <a:latin typeface="+mn-lt"/>
          <a:ea typeface="ヒラギノ角ゴ Pro W3" pitchFamily="4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&gt;"/>
        <a:defRPr>
          <a:solidFill>
            <a:srgbClr val="000000"/>
          </a:solidFill>
          <a:latin typeface="+mn-lt"/>
          <a:ea typeface="ヒラギノ角ゴ Pro W3" pitchFamily="4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&gt;"/>
        <a:defRPr>
          <a:solidFill>
            <a:srgbClr val="000000"/>
          </a:solidFill>
          <a:latin typeface="+mn-lt"/>
          <a:ea typeface="ヒラギノ角ゴ Pro W3" pitchFamily="4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&gt;"/>
        <a:defRPr>
          <a:solidFill>
            <a:srgbClr val="000000"/>
          </a:solidFill>
          <a:latin typeface="+mn-lt"/>
          <a:ea typeface="ヒラギノ角ゴ Pro W3" pitchFamily="4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&gt;"/>
        <a:defRPr>
          <a:solidFill>
            <a:srgbClr val="000000"/>
          </a:solidFill>
          <a:latin typeface="+mn-lt"/>
          <a:ea typeface="ヒラギノ角ゴ Pro W3" pitchFamily="4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5.wmf"/><Relationship Id="rId5" Type="http://schemas.openxmlformats.org/officeDocument/2006/relationships/image" Target="../media/image7.jpeg"/><Relationship Id="rId6" Type="http://schemas.openxmlformats.org/officeDocument/2006/relationships/oleObject" Target="../embeddings/oleObject4.bin"/><Relationship Id="rId7" Type="http://schemas.openxmlformats.org/officeDocument/2006/relationships/image" Target="../media/image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685800" y="1276350"/>
            <a:ext cx="4191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Verdana" charset="0"/>
                <a:ea typeface="ヒラギノ角ゴ Pro W3" charset="0"/>
                <a:cs typeface="ヒラギノ角ゴ Pro W3" charset="0"/>
              </a:rPr>
              <a:t>Parallel &amp; Series</a:t>
            </a:r>
            <a:r>
              <a:rPr lang="en-US" dirty="0"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US" dirty="0"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US" dirty="0"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US" dirty="0"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US" sz="2400" b="1" dirty="0" smtClean="0">
                <a:latin typeface="Verdana" charset="0"/>
                <a:ea typeface="ヒラギノ角ゴ Pro W3" charset="0"/>
                <a:cs typeface="ヒラギノ角ゴ Pro W3" charset="0"/>
              </a:rPr>
              <a:t>Marc LeBlanc</a:t>
            </a:r>
            <a:r>
              <a:rPr lang="en-US" sz="2400" dirty="0"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US" sz="2400" dirty="0">
                <a:latin typeface="Verdana" charset="0"/>
                <a:ea typeface="ヒラギノ角ゴ Pro W3" charset="0"/>
                <a:cs typeface="ヒラギノ角ゴ Pro W3" charset="0"/>
              </a:rPr>
            </a:br>
            <a:endParaRPr lang="en-US" sz="2400" dirty="0">
              <a:latin typeface="Verdana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Send half your group to another table. </a:t>
            </a:r>
          </a:p>
          <a:p>
            <a:r>
              <a:rPr lang="en-US" dirty="0" smtClean="0"/>
              <a:t>Explain and play both games.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4248150"/>
            <a:ext cx="2478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i="1" dirty="0" smtClean="0">
                <a:solidFill>
                  <a:srgbClr val="000000"/>
                </a:solidFill>
              </a:rPr>
              <a:t>Play Until 3:20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Hook them up in parallel.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3400" y="1504950"/>
            <a:ext cx="4572000" cy="2743200"/>
          </a:xfrm>
        </p:spPr>
        <p:txBody>
          <a:bodyPr/>
          <a:lstStyle/>
          <a:p>
            <a:r>
              <a:rPr lang="en-US" sz="2400" dirty="0" smtClean="0"/>
              <a:t>One player plays both games at the same time.  </a:t>
            </a:r>
          </a:p>
          <a:p>
            <a:r>
              <a:rPr lang="en-US" sz="2400" dirty="0" smtClean="0"/>
              <a:t>Both games use the same red plate &amp; same die roll.</a:t>
            </a:r>
          </a:p>
          <a:p>
            <a:r>
              <a:rPr lang="en-US" sz="2400" dirty="0" smtClean="0"/>
              <a:t>Different decks and blue plates. </a:t>
            </a:r>
          </a:p>
          <a:p>
            <a:r>
              <a:rPr lang="en-US" sz="2400" dirty="0" smtClean="0"/>
              <a:t>10 total points </a:t>
            </a:r>
            <a:r>
              <a:rPr lang="en-US" dirty="0" smtClean="0"/>
              <a:t>wins.  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5410200" y="2343150"/>
            <a:ext cx="3378200" cy="1600200"/>
            <a:chOff x="5562600" y="1885950"/>
            <a:chExt cx="2895600" cy="1371600"/>
          </a:xfrm>
        </p:grpSpPr>
        <p:cxnSp>
          <p:nvCxnSpPr>
            <p:cNvPr id="25" name="Curved Connector 24"/>
            <p:cNvCxnSpPr>
              <a:stCxn id="13" idx="6"/>
              <a:endCxn id="5" idx="3"/>
            </p:cNvCxnSpPr>
            <p:nvPr/>
          </p:nvCxnSpPr>
          <p:spPr bwMode="auto">
            <a:xfrm flipV="1">
              <a:off x="6172200" y="2787276"/>
              <a:ext cx="1765674" cy="165474"/>
            </a:xfrm>
            <a:prstGeom prst="curvedConnector2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2" name="Curved Connector 11"/>
            <p:cNvCxnSpPr>
              <a:stCxn id="4" idx="6"/>
              <a:endCxn id="5" idx="1"/>
            </p:cNvCxnSpPr>
            <p:nvPr/>
          </p:nvCxnSpPr>
          <p:spPr bwMode="auto">
            <a:xfrm>
              <a:off x="6172200" y="2190750"/>
              <a:ext cx="1765674" cy="165474"/>
            </a:xfrm>
            <a:prstGeom prst="curvedConnector2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4" name="Oval 3"/>
            <p:cNvSpPr/>
            <p:nvPr/>
          </p:nvSpPr>
          <p:spPr bwMode="auto">
            <a:xfrm>
              <a:off x="5562600" y="188595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endParaRPr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7848600" y="2266950"/>
              <a:ext cx="609600" cy="60960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477000" y="1962150"/>
              <a:ext cx="990600" cy="457200"/>
            </a:xfrm>
            <a:prstGeom prst="rect">
              <a:avLst/>
            </a:prstGeom>
            <a:solidFill>
              <a:schemeClr val="bg2">
                <a:lumMod val="65000"/>
                <a:lumOff val="3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>
                  <a:latin typeface="Verdana" pitchFamily="45" charset="0"/>
                </a:rPr>
                <a:t>Home Game</a:t>
              </a:r>
              <a:endParaRPr kumimoji="1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6477000" y="2724150"/>
              <a:ext cx="990600" cy="457200"/>
            </a:xfrm>
            <a:prstGeom prst="rect">
              <a:avLst/>
            </a:prstGeom>
            <a:solidFill>
              <a:schemeClr val="bg2">
                <a:lumMod val="65000"/>
                <a:lumOff val="3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>
                  <a:latin typeface="Verdana" pitchFamily="45" charset="0"/>
                </a:rPr>
                <a:t>Visitor</a:t>
              </a:r>
            </a:p>
            <a:p>
              <a:pPr algn="ctr"/>
              <a:r>
                <a:rPr kumimoji="1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45" charset="0"/>
                </a:rPr>
                <a:t>Game</a:t>
              </a: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5562600" y="264795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 until 3:35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304800" y="1504950"/>
            <a:ext cx="8610600" cy="2743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Think about:</a:t>
            </a:r>
          </a:p>
          <a:p>
            <a:r>
              <a:rPr lang="en-US" dirty="0" smtClean="0"/>
              <a:t>How long is the game</a:t>
            </a:r>
          </a:p>
          <a:p>
            <a:r>
              <a:rPr lang="en-US" dirty="0" smtClean="0"/>
              <a:t>How much time are you playing each game.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Dynamics of Parallel Systems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1504950"/>
            <a:ext cx="3657600" cy="2743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Verdana" charset="0"/>
              <a:buChar char="●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ヒラギノ角ゴ Pro W3" pitchFamily="80" charset="-128"/>
              <a:cs typeface="ヒラギノ角ゴ Pro W3" pitchFamily="80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Path of least resistance. </a:t>
            </a:r>
          </a:p>
          <a:p>
            <a:r>
              <a:rPr lang="en-US" dirty="0" smtClean="0"/>
              <a:t>Safety valve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Arrow Connector 32"/>
          <p:cNvCxnSpPr/>
          <p:nvPr/>
        </p:nvCxnSpPr>
        <p:spPr bwMode="auto">
          <a:xfrm flipV="1">
            <a:off x="1676400" y="1901852"/>
            <a:ext cx="0" cy="457200"/>
          </a:xfrm>
          <a:prstGeom prst="straightConnector1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 bwMode="auto">
          <a:xfrm flipV="1">
            <a:off x="1287449" y="2611505"/>
            <a:ext cx="0" cy="457200"/>
          </a:xfrm>
          <a:prstGeom prst="straightConnector1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 bwMode="auto">
          <a:xfrm flipV="1">
            <a:off x="2057400" y="2611505"/>
            <a:ext cx="0" cy="457200"/>
          </a:xfrm>
          <a:prstGeom prst="straightConnector1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Systems: Win Conditions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85800" y="4400550"/>
            <a:ext cx="7743245" cy="387626"/>
          </a:xfrm>
          <a:prstGeom prst="rect">
            <a:avLst/>
          </a:prstGeom>
          <a:solidFill>
            <a:schemeClr val="bg2">
              <a:lumMod val="50000"/>
              <a:lumOff val="5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Verdana" pitchFamily="45" charset="0"/>
              </a:rPr>
              <a:t>Hand &amp; </a:t>
            </a:r>
            <a:r>
              <a:rPr lang="en-US" dirty="0" err="1" smtClean="0">
                <a:solidFill>
                  <a:schemeClr val="tx1"/>
                </a:solidFill>
                <a:latin typeface="Verdana" pitchFamily="45" charset="0"/>
              </a:rPr>
              <a:t>Mana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21976" y="2876550"/>
            <a:ext cx="502024" cy="1219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rPr>
              <a:t>Spells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828800" y="2876550"/>
            <a:ext cx="457200" cy="1219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rPr>
              <a:t>Creatures</a:t>
            </a:r>
            <a:endParaRPr kumimoji="1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66747" y="2190750"/>
            <a:ext cx="1447800" cy="41365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/>
                </a:solidFill>
                <a:latin typeface="Verdana" pitchFamily="45" charset="0"/>
              </a:rPr>
              <a:t>Life Total</a:t>
            </a:r>
            <a:endParaRPr kumimoji="1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1258955" y="4095750"/>
            <a:ext cx="0" cy="304801"/>
          </a:xfrm>
          <a:prstGeom prst="straightConnector1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 bwMode="auto">
          <a:xfrm>
            <a:off x="685800" y="1504950"/>
            <a:ext cx="7743245" cy="387626"/>
          </a:xfrm>
          <a:prstGeom prst="rect">
            <a:avLst/>
          </a:prstGeom>
          <a:solidFill>
            <a:schemeClr val="bg2">
              <a:lumMod val="50000"/>
              <a:lumOff val="5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Verdana" pitchFamily="45" charset="0"/>
              </a:rPr>
              <a:t>Victory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2052759" y="4095750"/>
            <a:ext cx="0" cy="304801"/>
          </a:xfrm>
          <a:prstGeom prst="straightConnector1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 bwMode="auto">
          <a:xfrm flipV="1">
            <a:off x="3429000" y="1901852"/>
            <a:ext cx="0" cy="457200"/>
          </a:xfrm>
          <a:prstGeom prst="straightConnector1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 bwMode="auto">
          <a:xfrm flipV="1">
            <a:off x="3437599" y="2611505"/>
            <a:ext cx="0" cy="457200"/>
          </a:xfrm>
          <a:prstGeom prst="straightConnector1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 bwMode="auto">
          <a:xfrm>
            <a:off x="3172126" y="2876550"/>
            <a:ext cx="502024" cy="1219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rPr>
              <a:t>Spells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2719347" y="2190750"/>
            <a:ext cx="1447800" cy="41365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/>
                </a:solidFill>
                <a:latin typeface="Verdana" pitchFamily="45" charset="0"/>
              </a:rPr>
              <a:t>Deck Size</a:t>
            </a:r>
            <a:endParaRPr kumimoji="1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3409105" y="4095750"/>
            <a:ext cx="0" cy="304801"/>
          </a:xfrm>
          <a:prstGeom prst="straightConnector1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 bwMode="auto">
          <a:xfrm flipV="1">
            <a:off x="5205453" y="1901852"/>
            <a:ext cx="0" cy="457200"/>
          </a:xfrm>
          <a:prstGeom prst="straightConnector1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 bwMode="auto">
          <a:xfrm flipV="1">
            <a:off x="4816502" y="2611505"/>
            <a:ext cx="0" cy="457200"/>
          </a:xfrm>
          <a:prstGeom prst="straightConnector1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 bwMode="auto">
          <a:xfrm flipV="1">
            <a:off x="5586453" y="2611505"/>
            <a:ext cx="0" cy="457200"/>
          </a:xfrm>
          <a:prstGeom prst="straightConnector1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 bwMode="auto">
          <a:xfrm>
            <a:off x="4551029" y="2876550"/>
            <a:ext cx="502024" cy="1219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rPr>
              <a:t>Spells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5357853" y="2876550"/>
            <a:ext cx="457200" cy="1219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rPr>
              <a:t>Creatures</a:t>
            </a:r>
            <a:endParaRPr kumimoji="1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4495800" y="2190750"/>
            <a:ext cx="1447800" cy="41365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/>
                </a:solidFill>
                <a:latin typeface="Verdana" pitchFamily="45" charset="0"/>
              </a:rPr>
              <a:t>Poison</a:t>
            </a:r>
            <a:endParaRPr kumimoji="1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 flipV="1">
            <a:off x="4788008" y="4095750"/>
            <a:ext cx="0" cy="304801"/>
          </a:xfrm>
          <a:prstGeom prst="straightConnector1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 bwMode="auto">
          <a:xfrm flipV="1">
            <a:off x="5581812" y="4095750"/>
            <a:ext cx="0" cy="304801"/>
          </a:xfrm>
          <a:prstGeom prst="straightConnector1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 bwMode="auto">
          <a:xfrm flipV="1">
            <a:off x="7186653" y="1901852"/>
            <a:ext cx="0" cy="457200"/>
          </a:xfrm>
          <a:prstGeom prst="straightConnector1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 bwMode="auto">
          <a:xfrm flipV="1">
            <a:off x="7199673" y="2611505"/>
            <a:ext cx="0" cy="457200"/>
          </a:xfrm>
          <a:prstGeom prst="straightConnector1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 bwMode="auto">
          <a:xfrm>
            <a:off x="6934200" y="2876550"/>
            <a:ext cx="502024" cy="1219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rPr>
              <a:t>Spells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477000" y="2190750"/>
            <a:ext cx="1447800" cy="41365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/>
                </a:solidFill>
                <a:latin typeface="Verdana" pitchFamily="45" charset="0"/>
              </a:rPr>
              <a:t>Combos</a:t>
            </a:r>
            <a:endParaRPr kumimoji="1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cxnSp>
        <p:nvCxnSpPr>
          <p:cNvPr id="56" name="Straight Arrow Connector 55"/>
          <p:cNvCxnSpPr/>
          <p:nvPr/>
        </p:nvCxnSpPr>
        <p:spPr bwMode="auto">
          <a:xfrm flipV="1">
            <a:off x="7171179" y="4095750"/>
            <a:ext cx="0" cy="304801"/>
          </a:xfrm>
          <a:prstGeom prst="straightConnector1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6200" y="1809750"/>
            <a:ext cx="8534400" cy="1447800"/>
          </a:xfrm>
        </p:spPr>
        <p:txBody>
          <a:bodyPr/>
          <a:lstStyle/>
          <a:p>
            <a:pPr algn="ctr">
              <a:buNone/>
            </a:pPr>
            <a:r>
              <a:rPr lang="en-US" i="1" dirty="0" smtClean="0"/>
              <a:t>What other examples of parallel systems have you seen?</a:t>
            </a:r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Spend some time iterating on the parallel version of the game to make it better.</a:t>
            </a:r>
          </a:p>
          <a:p>
            <a:r>
              <a:rPr lang="en-US" dirty="0" smtClean="0"/>
              <a:t>Keep an archive of the original Home Game and Away Game.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4248150"/>
            <a:ext cx="27274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i="1" dirty="0" smtClean="0">
                <a:solidFill>
                  <a:srgbClr val="000000"/>
                </a:solidFill>
              </a:rPr>
              <a:t>Work Until </a:t>
            </a:r>
            <a:r>
              <a:rPr lang="en-US" i="1" dirty="0" smtClean="0">
                <a:solidFill>
                  <a:srgbClr val="000000"/>
                </a:solidFill>
              </a:rPr>
              <a:t>3:55</a:t>
            </a:r>
            <a:endParaRPr lang="en-US" i="1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Hook them up in Series.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3400" y="1504950"/>
            <a:ext cx="7924800" cy="1981200"/>
          </a:xfrm>
        </p:spPr>
        <p:txBody>
          <a:bodyPr/>
          <a:lstStyle/>
          <a:p>
            <a:r>
              <a:rPr lang="en-US" sz="2400" dirty="0" smtClean="0"/>
              <a:t>One player plays both games again.  </a:t>
            </a:r>
          </a:p>
          <a:p>
            <a:r>
              <a:rPr lang="en-US" sz="2400" dirty="0" smtClean="0"/>
              <a:t>Home Game’s Red Plate is Visitor Game’s Blue Plate.</a:t>
            </a:r>
          </a:p>
          <a:p>
            <a:r>
              <a:rPr lang="en-US" sz="2400" dirty="0" smtClean="0"/>
              <a:t>10 points in Visitor Game wins</a:t>
            </a:r>
          </a:p>
          <a:p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609600" y="3562350"/>
            <a:ext cx="8001000" cy="914400"/>
            <a:chOff x="609600" y="3562350"/>
            <a:chExt cx="5334000" cy="609600"/>
          </a:xfrm>
        </p:grpSpPr>
        <p:cxnSp>
          <p:nvCxnSpPr>
            <p:cNvPr id="25" name="Curved Connector 24"/>
            <p:cNvCxnSpPr>
              <a:stCxn id="16" idx="6"/>
              <a:endCxn id="5" idx="2"/>
            </p:cNvCxnSpPr>
            <p:nvPr/>
          </p:nvCxnSpPr>
          <p:spPr bwMode="auto">
            <a:xfrm>
              <a:off x="3657600" y="3867150"/>
              <a:ext cx="1676400" cy="127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2" name="Curved Connector 11"/>
            <p:cNvCxnSpPr>
              <a:stCxn id="4" idx="6"/>
              <a:endCxn id="15" idx="2"/>
            </p:cNvCxnSpPr>
            <p:nvPr/>
          </p:nvCxnSpPr>
          <p:spPr bwMode="auto">
            <a:xfrm>
              <a:off x="1219200" y="3867150"/>
              <a:ext cx="1600200" cy="127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4" name="Oval 3"/>
            <p:cNvSpPr/>
            <p:nvPr/>
          </p:nvSpPr>
          <p:spPr bwMode="auto">
            <a:xfrm>
              <a:off x="609600" y="356235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endParaRPr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5334000" y="3562350"/>
              <a:ext cx="609600" cy="60960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524000" y="3638550"/>
              <a:ext cx="990600" cy="457200"/>
            </a:xfrm>
            <a:prstGeom prst="rect">
              <a:avLst/>
            </a:prstGeom>
            <a:solidFill>
              <a:schemeClr val="bg2">
                <a:lumMod val="65000"/>
                <a:lumOff val="3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>
                  <a:latin typeface="Verdana" pitchFamily="45" charset="0"/>
                </a:rPr>
                <a:t>Home Game</a:t>
              </a:r>
              <a:endParaRPr kumimoji="1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038600" y="3638550"/>
              <a:ext cx="990600" cy="457200"/>
            </a:xfrm>
            <a:prstGeom prst="rect">
              <a:avLst/>
            </a:prstGeom>
            <a:solidFill>
              <a:schemeClr val="bg2">
                <a:lumMod val="65000"/>
                <a:lumOff val="3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>
                  <a:latin typeface="Verdana" pitchFamily="45" charset="0"/>
                </a:rPr>
                <a:t>Visitor Game</a:t>
              </a:r>
              <a:endParaRPr kumimoji="1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2819400" y="3562350"/>
              <a:ext cx="609600" cy="60960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3048000" y="356235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685800" y="4552950"/>
            <a:ext cx="25606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i="1" dirty="0" smtClean="0">
                <a:solidFill>
                  <a:srgbClr val="000000"/>
                </a:solidFill>
              </a:rPr>
              <a:t>Play Until 4</a:t>
            </a:r>
            <a:r>
              <a:rPr lang="en-US" i="1" dirty="0" smtClean="0">
                <a:solidFill>
                  <a:srgbClr val="000000"/>
                </a:solidFill>
              </a:rPr>
              <a:t>:15</a:t>
            </a:r>
            <a:endParaRPr lang="en-US" i="1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Swap the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3400" y="1504950"/>
            <a:ext cx="8001000" cy="2743200"/>
          </a:xfrm>
        </p:spPr>
        <p:txBody>
          <a:bodyPr/>
          <a:lstStyle/>
          <a:p>
            <a:r>
              <a:rPr lang="en-US" dirty="0" smtClean="0"/>
              <a:t>Now Visitor Game feeds into the Home Game.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 flipH="1">
            <a:off x="609600" y="3562350"/>
            <a:ext cx="8001000" cy="914400"/>
            <a:chOff x="609600" y="3562350"/>
            <a:chExt cx="5334000" cy="609600"/>
          </a:xfrm>
        </p:grpSpPr>
        <p:cxnSp>
          <p:nvCxnSpPr>
            <p:cNvPr id="14" name="Curved Connector 13"/>
            <p:cNvCxnSpPr>
              <a:stCxn id="23" idx="6"/>
              <a:endCxn id="19" idx="2"/>
            </p:cNvCxnSpPr>
            <p:nvPr/>
          </p:nvCxnSpPr>
          <p:spPr bwMode="auto">
            <a:xfrm>
              <a:off x="3657600" y="3867150"/>
              <a:ext cx="1676400" cy="127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7" name="Curved Connector 16"/>
            <p:cNvCxnSpPr>
              <a:stCxn id="18" idx="6"/>
              <a:endCxn id="22" idx="2"/>
            </p:cNvCxnSpPr>
            <p:nvPr/>
          </p:nvCxnSpPr>
          <p:spPr bwMode="auto">
            <a:xfrm>
              <a:off x="1219200" y="3867150"/>
              <a:ext cx="1600200" cy="127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8" name="Oval 17"/>
            <p:cNvSpPr/>
            <p:nvPr/>
          </p:nvSpPr>
          <p:spPr bwMode="auto">
            <a:xfrm>
              <a:off x="609600" y="356235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5334000" y="3562350"/>
              <a:ext cx="609600" cy="60960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524000" y="3638550"/>
              <a:ext cx="990600" cy="457200"/>
            </a:xfrm>
            <a:prstGeom prst="rect">
              <a:avLst/>
            </a:prstGeom>
            <a:solidFill>
              <a:schemeClr val="bg2">
                <a:lumMod val="65000"/>
                <a:lumOff val="3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>
                  <a:latin typeface="Verdana" pitchFamily="45" charset="0"/>
                </a:rPr>
                <a:t>Visitor Game</a:t>
              </a:r>
              <a:endParaRPr kumimoji="1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038600" y="3638550"/>
              <a:ext cx="990600" cy="457200"/>
            </a:xfrm>
            <a:prstGeom prst="rect">
              <a:avLst/>
            </a:prstGeom>
            <a:solidFill>
              <a:schemeClr val="bg2">
                <a:lumMod val="65000"/>
                <a:lumOff val="3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>
                  <a:latin typeface="Verdana" pitchFamily="45" charset="0"/>
                </a:rPr>
                <a:t>Home Game</a:t>
              </a:r>
              <a:endParaRPr kumimoji="1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2819400" y="3562350"/>
              <a:ext cx="609600" cy="60960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3048000" y="356235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685800" y="4552950"/>
            <a:ext cx="25606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i="1" dirty="0" smtClean="0">
                <a:solidFill>
                  <a:srgbClr val="000000"/>
                </a:solidFill>
              </a:rPr>
              <a:t>Play Until 4</a:t>
            </a:r>
            <a:r>
              <a:rPr lang="en-US" i="1" dirty="0" smtClean="0">
                <a:solidFill>
                  <a:srgbClr val="000000"/>
                </a:solidFill>
              </a:rPr>
              <a:t>:20</a:t>
            </a:r>
            <a:endParaRPr lang="en-US" i="1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Topic: Linked Game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Large games are networks of systems.  </a:t>
            </a:r>
          </a:p>
          <a:p>
            <a:r>
              <a:rPr lang="en-US" dirty="0" smtClean="0"/>
              <a:t>Systems are often smaller games.</a:t>
            </a:r>
          </a:p>
          <a:p>
            <a:r>
              <a:rPr lang="en-US" dirty="0" smtClean="0"/>
              <a:t>Dynamics emerge from network topology.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did the topology affect…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… the game length?</a:t>
            </a:r>
          </a:p>
          <a:p>
            <a:r>
              <a:rPr lang="en-US" dirty="0" smtClean="0"/>
              <a:t>… the time spent in each sub-game?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Dynamics of Serial Systems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1504950"/>
            <a:ext cx="3657600" cy="2743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Verdana" charset="0"/>
              <a:buChar char="●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ヒラギノ角ゴ Pro W3" pitchFamily="80" charset="-128"/>
              <a:cs typeface="ヒラギノ角ゴ Pro W3" pitchFamily="80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Bottlenecks</a:t>
            </a:r>
          </a:p>
          <a:p>
            <a:r>
              <a:rPr lang="en-US" dirty="0" smtClean="0"/>
              <a:t>Propagation Latency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Serial Systems: Resource Chains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04800" y="2647950"/>
            <a:ext cx="15240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rPr>
              <a:t>Deck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Verdana" pitchFamily="45" charset="0"/>
              </a:rPr>
              <a:t>&amp; Hand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209800" y="2647950"/>
            <a:ext cx="12192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rPr>
              <a:t>Mana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810000" y="2647950"/>
            <a:ext cx="12954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rPr>
              <a:t>Spells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486400" y="2647950"/>
            <a:ext cx="12954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rPr>
              <a:t>Creatures</a:t>
            </a:r>
            <a:endParaRPr kumimoji="1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239000" y="2647950"/>
            <a:ext cx="12954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Verdana" pitchFamily="45" charset="0"/>
              </a:rPr>
              <a:t>Life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cxnSp>
        <p:nvCxnSpPr>
          <p:cNvPr id="11" name="Straight Arrow Connector 10"/>
          <p:cNvCxnSpPr>
            <a:stCxn id="4" idx="3"/>
            <a:endCxn id="5" idx="1"/>
          </p:cNvCxnSpPr>
          <p:nvPr/>
        </p:nvCxnSpPr>
        <p:spPr bwMode="auto">
          <a:xfrm>
            <a:off x="1828800" y="3143250"/>
            <a:ext cx="381000" cy="0"/>
          </a:xfrm>
          <a:prstGeom prst="straightConnector1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 bwMode="auto">
          <a:xfrm>
            <a:off x="3429000" y="3143250"/>
            <a:ext cx="381000" cy="0"/>
          </a:xfrm>
          <a:prstGeom prst="straightConnector1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 bwMode="auto">
          <a:xfrm>
            <a:off x="5105400" y="3143250"/>
            <a:ext cx="381000" cy="0"/>
          </a:xfrm>
          <a:prstGeom prst="straightConnector1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9" idx="1"/>
          </p:cNvCxnSpPr>
          <p:nvPr/>
        </p:nvCxnSpPr>
        <p:spPr bwMode="auto">
          <a:xfrm>
            <a:off x="6781800" y="3143250"/>
            <a:ext cx="457200" cy="0"/>
          </a:xfrm>
          <a:prstGeom prst="straightConnector1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828800" y="2038350"/>
            <a:ext cx="518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Example: Magic: the Gathering 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6200" y="1809750"/>
            <a:ext cx="8534400" cy="1447800"/>
          </a:xfrm>
        </p:spPr>
        <p:txBody>
          <a:bodyPr/>
          <a:lstStyle/>
          <a:p>
            <a:pPr algn="ctr">
              <a:buNone/>
            </a:pPr>
            <a:r>
              <a:rPr lang="en-US" i="1" dirty="0" smtClean="0"/>
              <a:t>What other examples of serial connections have you seen?</a:t>
            </a:r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Linearizing</a:t>
            </a:r>
            <a:r>
              <a:rPr lang="en-US" dirty="0" smtClean="0"/>
              <a:t> a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3400" y="1504950"/>
            <a:ext cx="5105400" cy="609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Example: Clash of Clans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752600" y="2876550"/>
            <a:ext cx="25908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Verdana" pitchFamily="45" charset="0"/>
              </a:rPr>
              <a:t>Base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800600" y="2038350"/>
            <a:ext cx="22098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rPr>
              <a:t>Army</a:t>
            </a:r>
            <a:endParaRPr kumimoji="1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572000" y="3943350"/>
            <a:ext cx="2246245" cy="78922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Verdana" pitchFamily="45" charset="0"/>
              </a:rPr>
              <a:t>Combat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cxnSp>
        <p:nvCxnSpPr>
          <p:cNvPr id="7" name="Straight Arrow Connector 6"/>
          <p:cNvCxnSpPr>
            <a:stCxn id="4" idx="0"/>
            <a:endCxn id="5" idx="1"/>
          </p:cNvCxnSpPr>
          <p:nvPr/>
        </p:nvCxnSpPr>
        <p:spPr bwMode="auto">
          <a:xfrm rot="5400000" flipH="1" flipV="1">
            <a:off x="3752850" y="1828800"/>
            <a:ext cx="342900" cy="1752600"/>
          </a:xfrm>
          <a:prstGeom prst="bentConnector2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6"/>
          <p:cNvCxnSpPr>
            <a:stCxn id="5" idx="3"/>
            <a:endCxn id="6" idx="3"/>
          </p:cNvCxnSpPr>
          <p:nvPr/>
        </p:nvCxnSpPr>
        <p:spPr bwMode="auto">
          <a:xfrm flipH="1">
            <a:off x="6818245" y="2533650"/>
            <a:ext cx="192155" cy="1804311"/>
          </a:xfrm>
          <a:prstGeom prst="bentConnector3">
            <a:avLst>
              <a:gd name="adj1" fmla="val -118966"/>
            </a:avLst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6"/>
          <p:cNvCxnSpPr>
            <a:stCxn id="6" idx="1"/>
            <a:endCxn id="4" idx="2"/>
          </p:cNvCxnSpPr>
          <p:nvPr/>
        </p:nvCxnSpPr>
        <p:spPr bwMode="auto">
          <a:xfrm rot="10800000">
            <a:off x="3048000" y="3867151"/>
            <a:ext cx="1524000" cy="470811"/>
          </a:xfrm>
          <a:prstGeom prst="bentConnector2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Linearizing</a:t>
            </a:r>
            <a:r>
              <a:rPr lang="en-US" dirty="0" smtClean="0"/>
              <a:t> a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304800" y="1504950"/>
            <a:ext cx="8382000" cy="990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We can “snip” the loop and view it as series connections.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33400" y="2952750"/>
            <a:ext cx="2133600" cy="1143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Verdana" pitchFamily="45" charset="0"/>
              </a:rPr>
              <a:t>Base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429000" y="2952750"/>
            <a:ext cx="2209800" cy="1143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rPr>
              <a:t>Army</a:t>
            </a:r>
            <a:endParaRPr kumimoji="1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248400" y="2952750"/>
            <a:ext cx="2246245" cy="1143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Verdana" pitchFamily="45" charset="0"/>
              </a:rPr>
              <a:t>Combat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 bwMode="auto">
          <a:xfrm>
            <a:off x="2667000" y="3524250"/>
            <a:ext cx="762000" cy="0"/>
          </a:xfrm>
          <a:prstGeom prst="straightConnector1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6"/>
          <p:cNvCxnSpPr>
            <a:stCxn id="5" idx="3"/>
            <a:endCxn id="6" idx="1"/>
          </p:cNvCxnSpPr>
          <p:nvPr/>
        </p:nvCxnSpPr>
        <p:spPr bwMode="auto">
          <a:xfrm>
            <a:off x="5638800" y="3524250"/>
            <a:ext cx="609600" cy="0"/>
          </a:xfrm>
          <a:prstGeom prst="straightConnector1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The connections between systems</a:t>
            </a:r>
          </a:p>
          <a:p>
            <a:r>
              <a:rPr lang="en-US" dirty="0" smtClean="0"/>
              <a:t>Two kinds: </a:t>
            </a:r>
            <a:endParaRPr lang="en-US" i="1" dirty="0" smtClean="0"/>
          </a:p>
          <a:p>
            <a:pPr lvl="1"/>
            <a:r>
              <a:rPr lang="en-US" dirty="0" err="1" smtClean="0"/>
              <a:t>Stateful</a:t>
            </a:r>
            <a:r>
              <a:rPr lang="en-US" dirty="0" smtClean="0"/>
              <a:t> (e.g. resources)</a:t>
            </a:r>
          </a:p>
          <a:p>
            <a:pPr lvl="1"/>
            <a:r>
              <a:rPr lang="en-US" dirty="0" smtClean="0"/>
              <a:t>Eventful (e.g. noises)</a:t>
            </a:r>
          </a:p>
          <a:p>
            <a:r>
              <a:rPr lang="en-US" dirty="0" smtClean="0"/>
              <a:t>Often have fictional meaning.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6200" y="1504950"/>
            <a:ext cx="8534400" cy="2743200"/>
          </a:xfrm>
        </p:spPr>
        <p:txBody>
          <a:bodyPr/>
          <a:lstStyle/>
          <a:p>
            <a:pPr algn="ctr">
              <a:buNone/>
            </a:pPr>
            <a:r>
              <a:rPr lang="en-US" i="1" dirty="0" smtClean="0"/>
              <a:t>What are some other examples of interaction channels in games?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39679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Spend some time iterating on either serial version of the game to make it better.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Create some small games.</a:t>
            </a:r>
          </a:p>
          <a:p>
            <a:r>
              <a:rPr lang="en-US" dirty="0" smtClean="0"/>
              <a:t>Link them together in parallel and series. </a:t>
            </a:r>
          </a:p>
          <a:p>
            <a:r>
              <a:rPr lang="en-US" dirty="0" smtClean="0"/>
              <a:t>Observe the resulting dynamics.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6200" y="1504950"/>
            <a:ext cx="8534400" cy="2743200"/>
          </a:xfrm>
        </p:spPr>
        <p:txBody>
          <a:bodyPr/>
          <a:lstStyle/>
          <a:p>
            <a:pPr algn="ctr">
              <a:buNone/>
            </a:pPr>
            <a:r>
              <a:rPr lang="en-US" i="1" dirty="0" smtClean="0"/>
              <a:t>Interactions between parallel &amp; series systems is well understood in engineering.</a:t>
            </a:r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Do Some Math!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029200" y="1504950"/>
            <a:ext cx="3581400" cy="3276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Problem 2:</a:t>
            </a:r>
          </a:p>
          <a:p>
            <a:r>
              <a:rPr lang="en-US" sz="2400" dirty="0" smtClean="0"/>
              <a:t>Alice can paint a fence in 3 hours</a:t>
            </a:r>
          </a:p>
          <a:p>
            <a:r>
              <a:rPr lang="en-US" sz="2400" dirty="0" smtClean="0"/>
              <a:t>Bob can do it in 6 hours.</a:t>
            </a:r>
            <a:br>
              <a:rPr lang="en-US" sz="2400" dirty="0" smtClean="0"/>
            </a:br>
            <a:endParaRPr lang="en-US" sz="2400" dirty="0" smtClean="0"/>
          </a:p>
          <a:p>
            <a:pPr>
              <a:buNone/>
            </a:pPr>
            <a:r>
              <a:rPr lang="en-US" sz="2400" i="1" dirty="0" smtClean="0"/>
              <a:t>How long if they work together? </a:t>
            </a:r>
          </a:p>
          <a:p>
            <a:endParaRPr lang="en-U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533400" y="1504950"/>
            <a:ext cx="3581400" cy="3276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Verdana" charset="0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ヒラギノ角ゴ Pro W3" pitchFamily="80" charset="-128"/>
                <a:cs typeface="ヒラギノ角ゴ Pro W3" pitchFamily="80" charset="-128"/>
              </a:rPr>
              <a:t>Problem 1: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Verdana" charset="0"/>
              <a:buChar char="●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ヒラギノ角ゴ Pro W3" pitchFamily="80" charset="-128"/>
                <a:cs typeface="ヒラギノ角ゴ Pro W3" pitchFamily="80" charset="-128"/>
              </a:rPr>
              <a:t>Joe can prime the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ヒラギノ角ゴ Pro W3" pitchFamily="80" charset="-128"/>
                <a:cs typeface="ヒラギノ角ゴ Pro W3" pitchFamily="80" charset="-128"/>
              </a:rPr>
              <a:t> fence in 3 hours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ヒラギノ角ゴ Pro W3" pitchFamily="80" charset="-128"/>
              <a:cs typeface="ヒラギノ角ゴ Pro W3" pitchFamily="8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Verdana" charset="0"/>
              <a:buChar char="●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ヒラギノ角ゴ Pro W3" pitchFamily="80" charset="-128"/>
                <a:cs typeface="ヒラギノ角ゴ Pro W3" pitchFamily="80" charset="-128"/>
              </a:rPr>
              <a:t>He can then paint it in 6 hours.</a:t>
            </a:r>
            <a:endParaRPr kumimoji="0" lang="en-US" kern="0" dirty="0" smtClean="0">
              <a:solidFill>
                <a:srgbClr val="000000"/>
              </a:solidFill>
              <a:latin typeface="+mn-lt"/>
              <a:ea typeface="ヒラギノ角ゴ Pro W3" pitchFamily="80" charset="-128"/>
              <a:cs typeface="ヒラギノ角ゴ Pro W3" pitchFamily="8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ヒラギノ角ゴ Pro W3" pitchFamily="80" charset="-128"/>
              <a:cs typeface="ヒラギノ角ゴ Pro W3" pitchFamily="8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Verdana" charset="0"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ヒラギノ角ゴ Pro W3" pitchFamily="80" charset="-128"/>
                <a:cs typeface="ヒラギノ角ゴ Pro W3" pitchFamily="80" charset="-128"/>
              </a:rPr>
              <a:t>How long does the whole task</a:t>
            </a:r>
            <a:r>
              <a:rPr kumimoji="0" lang="en-US" sz="2400" b="0" i="1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ヒラギノ角ゴ Pro W3" pitchFamily="80" charset="-128"/>
                <a:cs typeface="ヒラギノ角ゴ Pro W3" pitchFamily="80" charset="-128"/>
              </a:rPr>
              <a:t> take?</a:t>
            </a:r>
            <a:endParaRPr kumimoji="0" lang="en-US" sz="24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ヒラギノ角ゴ Pro W3" pitchFamily="80" charset="-128"/>
              <a:cs typeface="ヒラギノ角ゴ Pro W3" pitchFamily="8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Verdana" charset="0"/>
              <a:buChar char="●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ヒラギノ角ゴ Pro W3" pitchFamily="80" charset="-128"/>
              <a:cs typeface="ヒラギノ角ゴ Pro W3" pitchFamily="80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implicit topologies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33400" y="1504950"/>
            <a:ext cx="3581400" cy="609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Series:</a:t>
            </a:r>
          </a:p>
          <a:p>
            <a:endParaRPr lang="en-U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0" y="1504950"/>
            <a:ext cx="3581400" cy="609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Verdana" charset="0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ヒラギノ角ゴ Pro W3" pitchFamily="80" charset="-128"/>
                <a:cs typeface="ヒラギノ角ゴ Pro W3" pitchFamily="80" charset="-128"/>
              </a:rPr>
              <a:t>Parallel: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Verdana" charset="0"/>
              <a:buChar char="●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ヒラギノ角ゴ Pro W3" pitchFamily="80" charset="-128"/>
              <a:cs typeface="ヒラギノ角ゴ Pro W3" pitchFamily="80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800600" y="2114550"/>
            <a:ext cx="10668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rPr>
              <a:t>Alice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1752600" y="2876550"/>
            <a:ext cx="381000" cy="0"/>
          </a:xfrm>
          <a:prstGeom prst="straightConnector1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 bwMode="auto">
          <a:xfrm>
            <a:off x="5867400" y="2419350"/>
            <a:ext cx="457200" cy="0"/>
          </a:xfrm>
          <a:prstGeom prst="straightConnector1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 bwMode="auto">
          <a:xfrm>
            <a:off x="4800600" y="2800350"/>
            <a:ext cx="10668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rPr>
              <a:t>Bob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85800" y="2571750"/>
            <a:ext cx="10668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rPr>
              <a:t>Prime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133600" y="2571750"/>
            <a:ext cx="10668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rPr>
              <a:t>Paint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324600" y="2114550"/>
            <a:ext cx="533400" cy="1219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45" charset="0"/>
              </a:rPr>
              <a:t>Paint</a:t>
            </a: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45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5867400" y="3028950"/>
            <a:ext cx="457200" cy="0"/>
          </a:xfrm>
          <a:prstGeom prst="straightConnector1">
            <a:avLst/>
          </a:prstGeom>
          <a:ln w="381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685800" y="4019550"/>
          <a:ext cx="2743200" cy="492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3" imgW="990360" imgH="177480" progId="Equation.3">
                  <p:embed/>
                </p:oleObj>
              </mc:Choice>
              <mc:Fallback>
                <p:oleObj name="Equation" r:id="rId3" imgW="99036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019550"/>
                        <a:ext cx="2743200" cy="4923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648200" y="3867150"/>
          <a:ext cx="2801938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5" imgW="1358640" imgH="393480" progId="Equation.3">
                  <p:embed/>
                </p:oleObj>
              </mc:Choice>
              <mc:Fallback>
                <p:oleObj name="Equation" r:id="rId5" imgW="135864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867150"/>
                        <a:ext cx="2801938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Like Resistor Circuits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33400" y="1504950"/>
            <a:ext cx="3581400" cy="609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Series:</a:t>
            </a:r>
          </a:p>
          <a:p>
            <a:endParaRPr lang="en-U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0" y="1504950"/>
            <a:ext cx="3581400" cy="609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Verdana" charset="0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ヒラギノ角ゴ Pro W3" pitchFamily="80" charset="-128"/>
                <a:cs typeface="ヒラギノ角ゴ Pro W3" pitchFamily="80" charset="-128"/>
              </a:rPr>
              <a:t>Parallel: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Verdana" charset="0"/>
              <a:buChar char="●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ヒラギノ角ゴ Pro W3" pitchFamily="80" charset="-128"/>
              <a:cs typeface="ヒラギノ角ゴ Pro W3" pitchFamily="80" charset="-128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685800" y="4019550"/>
          <a:ext cx="2073275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3" imgW="749160" imgH="215640" progId="Equation.3">
                  <p:embed/>
                </p:oleObj>
              </mc:Choice>
              <mc:Fallback>
                <p:oleObj name="Equation" r:id="rId3" imgW="74916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019550"/>
                        <a:ext cx="2073275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Picture 4" descr="C:\Users\MAHK\AppData\Local\Microsoft\Windows\Temporary Internet Files\Content.IE5\KCPBE50C\resistor-drawing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/>
          <a:stretch>
            <a:fillRect/>
          </a:stretch>
        </p:blipFill>
        <p:spPr bwMode="auto">
          <a:xfrm>
            <a:off x="1600200" y="2114550"/>
            <a:ext cx="1219200" cy="1219200"/>
          </a:xfrm>
          <a:prstGeom prst="rect">
            <a:avLst/>
          </a:prstGeom>
          <a:noFill/>
        </p:spPr>
      </p:pic>
      <p:pic>
        <p:nvPicPr>
          <p:cNvPr id="23" name="Picture 4" descr="C:\Users\MAHK\AppData\Local\Microsoft\Windows\Temporary Internet Files\Content.IE5\KCPBE50C\resistor-drawing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/>
          <a:stretch>
            <a:fillRect/>
          </a:stretch>
        </p:blipFill>
        <p:spPr bwMode="auto">
          <a:xfrm>
            <a:off x="533400" y="2114550"/>
            <a:ext cx="1219200" cy="1219200"/>
          </a:xfrm>
          <a:prstGeom prst="rect">
            <a:avLst/>
          </a:prstGeom>
          <a:noFill/>
        </p:spPr>
      </p:pic>
      <p:pic>
        <p:nvPicPr>
          <p:cNvPr id="24" name="Picture 4" descr="C:\Users\MAHK\AppData\Local\Microsoft\Windows\Temporary Internet Files\Content.IE5\KCPBE50C\resistor-drawing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/>
          <a:stretch>
            <a:fillRect/>
          </a:stretch>
        </p:blipFill>
        <p:spPr bwMode="auto">
          <a:xfrm>
            <a:off x="5105400" y="2343150"/>
            <a:ext cx="1219200" cy="1219200"/>
          </a:xfrm>
          <a:prstGeom prst="rect">
            <a:avLst/>
          </a:prstGeom>
          <a:noFill/>
        </p:spPr>
      </p:pic>
      <p:pic>
        <p:nvPicPr>
          <p:cNvPr id="25" name="Picture 4" descr="C:\Users\MAHK\AppData\Local\Microsoft\Windows\Temporary Internet Files\Content.IE5\KCPBE50C\resistor-drawing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/>
          <a:stretch>
            <a:fillRect/>
          </a:stretch>
        </p:blipFill>
        <p:spPr bwMode="auto">
          <a:xfrm>
            <a:off x="5105400" y="1962150"/>
            <a:ext cx="1219200" cy="1219200"/>
          </a:xfrm>
          <a:prstGeom prst="rect">
            <a:avLst/>
          </a:prstGeom>
          <a:noFill/>
        </p:spPr>
      </p:pic>
      <p:cxnSp>
        <p:nvCxnSpPr>
          <p:cNvPr id="27" name="Straight Connector 26"/>
          <p:cNvCxnSpPr/>
          <p:nvPr/>
        </p:nvCxnSpPr>
        <p:spPr bwMode="auto">
          <a:xfrm>
            <a:off x="5181600" y="2571750"/>
            <a:ext cx="0" cy="381000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 bwMode="auto">
          <a:xfrm>
            <a:off x="6248400" y="2571750"/>
            <a:ext cx="0" cy="381000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 bwMode="auto">
          <a:xfrm flipH="1">
            <a:off x="4953000" y="2776497"/>
            <a:ext cx="228600" cy="0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 bwMode="auto">
          <a:xfrm flipH="1">
            <a:off x="6248400" y="2776497"/>
            <a:ext cx="228600" cy="0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914400" y="2876550"/>
            <a:ext cx="5293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</a:t>
            </a:r>
            <a:r>
              <a:rPr lang="en-US" baseline="-25000" dirty="0" smtClean="0">
                <a:solidFill>
                  <a:srgbClr val="000000"/>
                </a:solidFill>
              </a:rPr>
              <a:t>1</a:t>
            </a:r>
            <a:endParaRPr lang="en-US" baseline="-25000" dirty="0">
              <a:solidFill>
                <a:srgbClr val="0000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81200" y="2876550"/>
            <a:ext cx="5293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</a:t>
            </a:r>
            <a:r>
              <a:rPr lang="en-US" baseline="-25000" dirty="0" smtClean="0">
                <a:solidFill>
                  <a:srgbClr val="000000"/>
                </a:solidFill>
              </a:rPr>
              <a:t>2</a:t>
            </a:r>
            <a:endParaRPr lang="en-US" baseline="-25000" dirty="0">
              <a:solidFill>
                <a:srgbClr val="00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486400" y="2038350"/>
            <a:ext cx="5293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</a:t>
            </a:r>
            <a:r>
              <a:rPr lang="en-US" baseline="-25000" dirty="0" smtClean="0">
                <a:solidFill>
                  <a:srgbClr val="000000"/>
                </a:solidFill>
              </a:rPr>
              <a:t>1</a:t>
            </a:r>
            <a:endParaRPr lang="en-US" baseline="-25000" dirty="0">
              <a:solidFill>
                <a:srgbClr val="00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486400" y="3028950"/>
            <a:ext cx="5293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</a:t>
            </a:r>
            <a:r>
              <a:rPr lang="en-US" baseline="-25000" dirty="0" smtClean="0">
                <a:solidFill>
                  <a:srgbClr val="000000"/>
                </a:solidFill>
              </a:rPr>
              <a:t>2</a:t>
            </a:r>
            <a:endParaRPr lang="en-US" baseline="-25000" dirty="0">
              <a:solidFill>
                <a:srgbClr val="000000"/>
              </a:solidFill>
            </a:endParaRPr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/>
        </p:nvGraphicFramePr>
        <p:xfrm>
          <a:off x="4800600" y="3714750"/>
          <a:ext cx="1938337" cy="1037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6" imgW="838080" imgH="431640" progId="Equation.3">
                  <p:embed/>
                </p:oleObj>
              </mc:Choice>
              <mc:Fallback>
                <p:oleObj name="Equation" r:id="rId6" imgW="83808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714750"/>
                        <a:ext cx="1938337" cy="10374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6200" y="1504950"/>
            <a:ext cx="8534400" cy="2743200"/>
          </a:xfrm>
        </p:spPr>
        <p:txBody>
          <a:bodyPr/>
          <a:lstStyle/>
          <a:p>
            <a:pPr algn="ctr">
              <a:buNone/>
            </a:pPr>
            <a:r>
              <a:rPr lang="en-US" i="1" dirty="0" smtClean="0"/>
              <a:t>What are some other examples of physical systems in parallel and series?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73854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3400" y="1504950"/>
            <a:ext cx="8077200" cy="3276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We can infer some dynamics from network topology.</a:t>
            </a:r>
          </a:p>
          <a:p>
            <a:r>
              <a:rPr lang="en-US" sz="2400" dirty="0" smtClean="0"/>
              <a:t>Parallel:</a:t>
            </a:r>
          </a:p>
          <a:p>
            <a:pPr lvl="1"/>
            <a:r>
              <a:rPr lang="en-US" sz="2000" dirty="0" smtClean="0"/>
              <a:t>Least Resistance</a:t>
            </a:r>
          </a:p>
          <a:p>
            <a:pPr lvl="1"/>
            <a:r>
              <a:rPr lang="en-US" sz="2000" dirty="0" smtClean="0"/>
              <a:t>Safety Valve</a:t>
            </a:r>
          </a:p>
          <a:p>
            <a:r>
              <a:rPr lang="en-US" sz="2400" dirty="0" smtClean="0"/>
              <a:t>Series:</a:t>
            </a:r>
          </a:p>
          <a:p>
            <a:pPr lvl="1"/>
            <a:r>
              <a:rPr lang="en-US" sz="2000" dirty="0" smtClean="0"/>
              <a:t>Bottleneck / Weakest Link</a:t>
            </a:r>
          </a:p>
          <a:p>
            <a:pPr lvl="1"/>
            <a:r>
              <a:rPr lang="en-US" sz="2000" dirty="0" smtClean="0"/>
              <a:t>Increased latency</a:t>
            </a:r>
          </a:p>
          <a:p>
            <a:pPr marL="457200" lvl="1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17644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Systems Interact via Channels</a:t>
            </a:r>
          </a:p>
          <a:p>
            <a:pPr lvl="1"/>
            <a:r>
              <a:rPr lang="en-US" dirty="0" err="1" smtClean="0"/>
              <a:t>Stateful</a:t>
            </a:r>
            <a:endParaRPr lang="en-US" dirty="0" smtClean="0"/>
          </a:p>
          <a:p>
            <a:pPr lvl="1"/>
            <a:r>
              <a:rPr lang="en-US" dirty="0" smtClean="0"/>
              <a:t>Eventful</a:t>
            </a:r>
          </a:p>
          <a:p>
            <a:r>
              <a:rPr lang="en-US" dirty="0" smtClean="0"/>
              <a:t>Engineering offers us models of these topologies.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823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Wrap-</a:t>
            </a:r>
            <a:r>
              <a:rPr lang="en-US" smtClean="0"/>
              <a:t>up in 236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63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Template: Card 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3400" y="1352550"/>
            <a:ext cx="8077200" cy="3429000"/>
          </a:xfrm>
        </p:spPr>
        <p:txBody>
          <a:bodyPr/>
          <a:lstStyle/>
          <a:p>
            <a:r>
              <a:rPr lang="en-US" sz="2400" dirty="0" smtClean="0"/>
              <a:t>One-player game, Played in </a:t>
            </a:r>
            <a:r>
              <a:rPr lang="en-US" sz="2400" i="1" dirty="0" smtClean="0"/>
              <a:t>Real time. </a:t>
            </a:r>
          </a:p>
          <a:p>
            <a:r>
              <a:rPr lang="en-US" sz="2400" dirty="0" smtClean="0"/>
              <a:t>Action: Roll a d4, deal that many cards into the blue plate. </a:t>
            </a:r>
          </a:p>
          <a:p>
            <a:r>
              <a:rPr lang="en-US" sz="2400" dirty="0" smtClean="0"/>
              <a:t>Scoring: whenever you place a card in the red plate, score 1 point. </a:t>
            </a:r>
          </a:p>
          <a:p>
            <a:r>
              <a:rPr lang="en-US" sz="2400" dirty="0" smtClean="0"/>
              <a:t>You win at 10 points. </a:t>
            </a:r>
          </a:p>
          <a:p>
            <a:r>
              <a:rPr lang="en-US" sz="2400" dirty="0" smtClean="0"/>
              <a:t>No way to lose.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Figure out the rules for moving cards from the blue plate to the red plate.  </a:t>
            </a:r>
          </a:p>
          <a:p>
            <a:r>
              <a:rPr lang="en-US" dirty="0" smtClean="0"/>
              <a:t>It can be pretty much anything.  </a:t>
            </a:r>
          </a:p>
          <a:p>
            <a:r>
              <a:rPr lang="en-US" dirty="0" smtClean="0"/>
              <a:t>Shoot for short games (&lt;5 minutes).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#1: Ladder Climb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You can move a card from the blue plate to the red plate so long as it has a </a:t>
            </a:r>
            <a:r>
              <a:rPr lang="en-US" i="1" dirty="0" smtClean="0"/>
              <a:t>higher rank </a:t>
            </a:r>
            <a:r>
              <a:rPr lang="en-US" dirty="0" smtClean="0"/>
              <a:t>than the last card placed in the red plate. </a:t>
            </a:r>
          </a:p>
          <a:p>
            <a:r>
              <a:rPr lang="en-US" dirty="0" smtClean="0"/>
              <a:t>Ace is both high and low.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#2: Card Toss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You can throw cards from the blue plate to the red plate.  </a:t>
            </a:r>
          </a:p>
          <a:p>
            <a:r>
              <a:rPr lang="en-US" dirty="0" smtClean="0"/>
              <a:t>If a card lands in the red plate, it scores, otherwise discard it.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3400" y="1504950"/>
            <a:ext cx="8077200" cy="2971800"/>
          </a:xfrm>
        </p:spPr>
        <p:txBody>
          <a:bodyPr/>
          <a:lstStyle/>
          <a:p>
            <a:r>
              <a:rPr lang="en-US" dirty="0" smtClean="0"/>
              <a:t>Figure out the rules for moving cards from the blue plate to the red plate.  </a:t>
            </a:r>
          </a:p>
          <a:p>
            <a:r>
              <a:rPr lang="en-US" dirty="0" smtClean="0"/>
              <a:t>It can be pretty much anything.  </a:t>
            </a:r>
          </a:p>
          <a:p>
            <a:r>
              <a:rPr lang="en-US" dirty="0" smtClean="0"/>
              <a:t>Shoot for short games (&lt;5 minutes).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Beta test at 3:00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down your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Fit on an index card</a:t>
            </a:r>
          </a:p>
          <a:p>
            <a:r>
              <a:rPr lang="en-US" dirty="0" smtClean="0"/>
              <a:t>Be ready to teach in 5 minutes (3:05)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True"/>
  <p:tag name="HOTSPOTTYPE" val="DefinedInNavigator"/>
  <p:tag name="BRANCHTO" val="262"/>
</p:tagLst>
</file>

<file path=ppt/theme/theme1.xml><?xml version="1.0" encoding="utf-8"?>
<a:theme xmlns:a="http://schemas.openxmlformats.org/drawingml/2006/main" name="Recommending A Strateg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ecommending A Strategy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4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45" charset="0"/>
          </a:defRPr>
        </a:defPPr>
      </a:lstStyle>
    </a:lnDef>
  </a:objectDefaults>
  <a:extraClrSchemeLst>
    <a:extraClrScheme>
      <a:clrScheme name="Recommending A Strategy 1">
        <a:dk1>
          <a:srgbClr val="009999"/>
        </a:dk1>
        <a:lt1>
          <a:srgbClr val="FFFFFF"/>
        </a:lt1>
        <a:dk2>
          <a:srgbClr val="000066"/>
        </a:dk2>
        <a:lt2>
          <a:srgbClr val="339966"/>
        </a:lt2>
        <a:accent1>
          <a:srgbClr val="00CC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E2CA"/>
        </a:accent5>
        <a:accent6>
          <a:srgbClr val="008AB9"/>
        </a:accent6>
        <a:hlink>
          <a:srgbClr val="33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2">
        <a:dk1>
          <a:srgbClr val="000000"/>
        </a:dk1>
        <a:lt1>
          <a:srgbClr val="FFFFFF"/>
        </a:lt1>
        <a:dk2>
          <a:srgbClr val="009900"/>
        </a:dk2>
        <a:lt2>
          <a:srgbClr val="CC0000"/>
        </a:lt2>
        <a:accent1>
          <a:srgbClr val="CC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2D2DB9"/>
        </a:accent6>
        <a:hlink>
          <a:srgbClr val="0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commending A Strateg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commending A Strategy 4">
        <a:dk1>
          <a:srgbClr val="333399"/>
        </a:dk1>
        <a:lt1>
          <a:srgbClr val="FFFFCC"/>
        </a:lt1>
        <a:dk2>
          <a:srgbClr val="000000"/>
        </a:dk2>
        <a:lt2>
          <a:srgbClr val="0000FF"/>
        </a:lt2>
        <a:accent1>
          <a:srgbClr val="800000"/>
        </a:accent1>
        <a:accent2>
          <a:srgbClr val="3366CC"/>
        </a:accent2>
        <a:accent3>
          <a:srgbClr val="AAAAAA"/>
        </a:accent3>
        <a:accent4>
          <a:srgbClr val="DADAAE"/>
        </a:accent4>
        <a:accent5>
          <a:srgbClr val="C0AAAA"/>
        </a:accent5>
        <a:accent6>
          <a:srgbClr val="2D5CB9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5">
        <a:dk1>
          <a:srgbClr val="CC3300"/>
        </a:dk1>
        <a:lt1>
          <a:srgbClr val="FFFFCC"/>
        </a:lt1>
        <a:dk2>
          <a:srgbClr val="000000"/>
        </a:dk2>
        <a:lt2>
          <a:srgbClr val="CC6600"/>
        </a:lt2>
        <a:accent1>
          <a:srgbClr val="993300"/>
        </a:accent1>
        <a:accent2>
          <a:srgbClr val="808000"/>
        </a:accent2>
        <a:accent3>
          <a:srgbClr val="AAAAAA"/>
        </a:accent3>
        <a:accent4>
          <a:srgbClr val="DADAAE"/>
        </a:accent4>
        <a:accent5>
          <a:srgbClr val="CAADAA"/>
        </a:accent5>
        <a:accent6>
          <a:srgbClr val="7373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6">
        <a:dk1>
          <a:srgbClr val="66CCFF"/>
        </a:dk1>
        <a:lt1>
          <a:srgbClr val="CCECFF"/>
        </a:lt1>
        <a:dk2>
          <a:srgbClr val="000000"/>
        </a:dk2>
        <a:lt2>
          <a:srgbClr val="9999FF"/>
        </a:lt2>
        <a:accent1>
          <a:srgbClr val="FFFFFF"/>
        </a:accent1>
        <a:accent2>
          <a:srgbClr val="99CCFF"/>
        </a:accent2>
        <a:accent3>
          <a:srgbClr val="AAAAAA"/>
        </a:accent3>
        <a:accent4>
          <a:srgbClr val="AEC9DA"/>
        </a:accent4>
        <a:accent5>
          <a:srgbClr val="FFFFFF"/>
        </a:accent5>
        <a:accent6>
          <a:srgbClr val="8AB9E7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7">
        <a:dk1>
          <a:srgbClr val="993366"/>
        </a:dk1>
        <a:lt1>
          <a:srgbClr val="FFFFCC"/>
        </a:lt1>
        <a:dk2>
          <a:srgbClr val="333399"/>
        </a:dk2>
        <a:lt2>
          <a:srgbClr val="0066FF"/>
        </a:lt2>
        <a:accent1>
          <a:srgbClr val="6600FF"/>
        </a:accent1>
        <a:accent2>
          <a:srgbClr val="0099CC"/>
        </a:accent2>
        <a:accent3>
          <a:srgbClr val="ADADCA"/>
        </a:accent3>
        <a:accent4>
          <a:srgbClr val="DADAAE"/>
        </a:accent4>
        <a:accent5>
          <a:srgbClr val="B8AAFF"/>
        </a:accent5>
        <a:accent6>
          <a:srgbClr val="008AB9"/>
        </a:accent6>
        <a:hlink>
          <a:srgbClr val="66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8">
        <a:dk1>
          <a:srgbClr val="993366"/>
        </a:dk1>
        <a:lt1>
          <a:srgbClr val="EAEAEA"/>
        </a:lt1>
        <a:dk2>
          <a:srgbClr val="660066"/>
        </a:dk2>
        <a:lt2>
          <a:srgbClr val="CC0000"/>
        </a:lt2>
        <a:accent1>
          <a:srgbClr val="A50021"/>
        </a:accent1>
        <a:accent2>
          <a:srgbClr val="660033"/>
        </a:accent2>
        <a:accent3>
          <a:srgbClr val="B8AAB8"/>
        </a:accent3>
        <a:accent4>
          <a:srgbClr val="C8C8C8"/>
        </a:accent4>
        <a:accent5>
          <a:srgbClr val="CFAAAB"/>
        </a:accent5>
        <a:accent6>
          <a:srgbClr val="5C00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28028</TotalTime>
  <Words>806</Words>
  <Application>Microsoft Macintosh PowerPoint</Application>
  <PresentationFormat>On-screen Show (16:9)</PresentationFormat>
  <Paragraphs>161</Paragraphs>
  <Slides>37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Recommending A Strategy</vt:lpstr>
      <vt:lpstr>Equation</vt:lpstr>
      <vt:lpstr>Parallel &amp; Series  Marc LeBlanc </vt:lpstr>
      <vt:lpstr>Topic: Linked Game Systems</vt:lpstr>
      <vt:lpstr>Exercise:</vt:lpstr>
      <vt:lpstr>Game Template: Card Quest</vt:lpstr>
      <vt:lpstr>Your assignment</vt:lpstr>
      <vt:lpstr>Example #1: Ladder Climb</vt:lpstr>
      <vt:lpstr>Example #2: Card Toss</vt:lpstr>
      <vt:lpstr>Your assignment</vt:lpstr>
      <vt:lpstr>Write down your rules</vt:lpstr>
      <vt:lpstr>Share Games</vt:lpstr>
      <vt:lpstr>Hook them up in parallel. </vt:lpstr>
      <vt:lpstr>Play until 3:35</vt:lpstr>
      <vt:lpstr>Discuss…</vt:lpstr>
      <vt:lpstr>Dynamics of Parallel Systems</vt:lpstr>
      <vt:lpstr>Parallel Systems: Win Conditions</vt:lpstr>
      <vt:lpstr>PowerPoint Presentation</vt:lpstr>
      <vt:lpstr>Fix it!</vt:lpstr>
      <vt:lpstr>Hook them up in Series. </vt:lpstr>
      <vt:lpstr>Swap the order</vt:lpstr>
      <vt:lpstr>Observations? </vt:lpstr>
      <vt:lpstr>How did the topology affect…</vt:lpstr>
      <vt:lpstr>Dynamics of Serial Systems</vt:lpstr>
      <vt:lpstr>Serial Systems: Resource Chains</vt:lpstr>
      <vt:lpstr>PowerPoint Presentation</vt:lpstr>
      <vt:lpstr>Linearizing a Loop</vt:lpstr>
      <vt:lpstr>Linearizing a Loop</vt:lpstr>
      <vt:lpstr>Interaction Channels</vt:lpstr>
      <vt:lpstr>PowerPoint Presentation</vt:lpstr>
      <vt:lpstr>Fix it!</vt:lpstr>
      <vt:lpstr>PowerPoint Presentation</vt:lpstr>
      <vt:lpstr>Let’s Do Some Math!</vt:lpstr>
      <vt:lpstr>Different implicit topologies</vt:lpstr>
      <vt:lpstr>Like Resistor Circuits</vt:lpstr>
      <vt:lpstr>PowerPoint Presentation</vt:lpstr>
      <vt:lpstr>Conclusion (1/2)</vt:lpstr>
      <vt:lpstr>Conclusion (2/2)</vt:lpstr>
      <vt:lpstr>Fin!</vt:lpstr>
    </vt:vector>
  </TitlesOfParts>
  <Company>CMP Media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GDC 2005</dc:title>
  <dc:creator>Jamil Moledina</dc:creator>
  <cp:lastModifiedBy>Marc LeBlanc</cp:lastModifiedBy>
  <cp:revision>222</cp:revision>
  <cp:lastPrinted>1904-01-01T00:00:00Z</cp:lastPrinted>
  <dcterms:created xsi:type="dcterms:W3CDTF">2011-01-18T22:56:43Z</dcterms:created>
  <dcterms:modified xsi:type="dcterms:W3CDTF">2015-03-22T01:12:39Z</dcterms:modified>
</cp:coreProperties>
</file>