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handoutMasterIdLst>
    <p:handoutMasterId r:id="rId36"/>
  </p:handoutMasterIdLst>
  <p:sldIdLst>
    <p:sldId id="271" r:id="rId2"/>
    <p:sldId id="273" r:id="rId3"/>
    <p:sldId id="300" r:id="rId4"/>
    <p:sldId id="301" r:id="rId5"/>
    <p:sldId id="302" r:id="rId6"/>
    <p:sldId id="303" r:id="rId7"/>
    <p:sldId id="304" r:id="rId8"/>
    <p:sldId id="307" r:id="rId9"/>
    <p:sldId id="306" r:id="rId10"/>
    <p:sldId id="305" r:id="rId11"/>
    <p:sldId id="308" r:id="rId12"/>
    <p:sldId id="309" r:id="rId13"/>
    <p:sldId id="311" r:id="rId14"/>
    <p:sldId id="310" r:id="rId15"/>
    <p:sldId id="312" r:id="rId16"/>
    <p:sldId id="313" r:id="rId17"/>
    <p:sldId id="314" r:id="rId18"/>
    <p:sldId id="315" r:id="rId19"/>
    <p:sldId id="316" r:id="rId20"/>
    <p:sldId id="318" r:id="rId21"/>
    <p:sldId id="330" r:id="rId22"/>
    <p:sldId id="321" r:id="rId23"/>
    <p:sldId id="322" r:id="rId24"/>
    <p:sldId id="319" r:id="rId25"/>
    <p:sldId id="320" r:id="rId26"/>
    <p:sldId id="323" r:id="rId27"/>
    <p:sldId id="324" r:id="rId28"/>
    <p:sldId id="325" r:id="rId29"/>
    <p:sldId id="326" r:id="rId30"/>
    <p:sldId id="327" r:id="rId31"/>
    <p:sldId id="299" r:id="rId32"/>
    <p:sldId id="328" r:id="rId33"/>
    <p:sldId id="329" r:id="rId34"/>
  </p:sldIdLst>
  <p:sldSz cx="9144000" cy="5143500" type="screen16x9"/>
  <p:notesSz cx="6858000" cy="9144000"/>
  <p:custDataLst>
    <p:tags r:id="rId37"/>
  </p:custDataLst>
  <p:defaultTextStyle>
    <a:defPPr>
      <a:defRPr lang="en-US"/>
    </a:defPPr>
    <a:lvl1pPr algn="l" rtl="0" fontAlgn="base">
      <a:spcBef>
        <a:spcPct val="0"/>
      </a:spcBef>
      <a:spcAft>
        <a:spcPct val="0"/>
      </a:spcAft>
      <a:defRPr kumimoji="1" sz="2400" kern="1200">
        <a:solidFill>
          <a:schemeClr val="tx1"/>
        </a:solidFill>
        <a:latin typeface="Verdana" charset="0"/>
        <a:ea typeface="ヒラギノ角ゴ Pro W3" charset="0"/>
        <a:cs typeface="ヒラギノ角ゴ Pro W3" charset="0"/>
      </a:defRPr>
    </a:lvl1pPr>
    <a:lvl2pPr marL="457200" algn="l" rtl="0" fontAlgn="base">
      <a:spcBef>
        <a:spcPct val="0"/>
      </a:spcBef>
      <a:spcAft>
        <a:spcPct val="0"/>
      </a:spcAft>
      <a:defRPr kumimoji="1" sz="2400" kern="1200">
        <a:solidFill>
          <a:schemeClr val="tx1"/>
        </a:solidFill>
        <a:latin typeface="Verdana" charset="0"/>
        <a:ea typeface="ヒラギノ角ゴ Pro W3" charset="0"/>
        <a:cs typeface="ヒラギノ角ゴ Pro W3" charset="0"/>
      </a:defRPr>
    </a:lvl2pPr>
    <a:lvl3pPr marL="914400" algn="l" rtl="0" fontAlgn="base">
      <a:spcBef>
        <a:spcPct val="0"/>
      </a:spcBef>
      <a:spcAft>
        <a:spcPct val="0"/>
      </a:spcAft>
      <a:defRPr kumimoji="1" sz="2400" kern="1200">
        <a:solidFill>
          <a:schemeClr val="tx1"/>
        </a:solidFill>
        <a:latin typeface="Verdana" charset="0"/>
        <a:ea typeface="ヒラギノ角ゴ Pro W3" charset="0"/>
        <a:cs typeface="ヒラギノ角ゴ Pro W3" charset="0"/>
      </a:defRPr>
    </a:lvl3pPr>
    <a:lvl4pPr marL="1371600" algn="l" rtl="0" fontAlgn="base">
      <a:spcBef>
        <a:spcPct val="0"/>
      </a:spcBef>
      <a:spcAft>
        <a:spcPct val="0"/>
      </a:spcAft>
      <a:defRPr kumimoji="1" sz="2400" kern="1200">
        <a:solidFill>
          <a:schemeClr val="tx1"/>
        </a:solidFill>
        <a:latin typeface="Verdana" charset="0"/>
        <a:ea typeface="ヒラギノ角ゴ Pro W3" charset="0"/>
        <a:cs typeface="ヒラギノ角ゴ Pro W3" charset="0"/>
      </a:defRPr>
    </a:lvl4pPr>
    <a:lvl5pPr marL="1828800" algn="l" rtl="0" fontAlgn="base">
      <a:spcBef>
        <a:spcPct val="0"/>
      </a:spcBef>
      <a:spcAft>
        <a:spcPct val="0"/>
      </a:spcAft>
      <a:defRPr kumimoji="1" sz="2400" kern="1200">
        <a:solidFill>
          <a:schemeClr val="tx1"/>
        </a:solidFill>
        <a:latin typeface="Verdana" charset="0"/>
        <a:ea typeface="ヒラギノ角ゴ Pro W3" charset="0"/>
        <a:cs typeface="ヒラギノ角ゴ Pro W3" charset="0"/>
      </a:defRPr>
    </a:lvl5pPr>
    <a:lvl6pPr marL="2286000" algn="l" defTabSz="457200" rtl="0" eaLnBrk="1" latinLnBrk="0" hangingPunct="1">
      <a:defRPr kumimoji="1" sz="2400" kern="1200">
        <a:solidFill>
          <a:schemeClr val="tx1"/>
        </a:solidFill>
        <a:latin typeface="Verdana" charset="0"/>
        <a:ea typeface="ヒラギノ角ゴ Pro W3" charset="0"/>
        <a:cs typeface="ヒラギノ角ゴ Pro W3" charset="0"/>
      </a:defRPr>
    </a:lvl6pPr>
    <a:lvl7pPr marL="2743200" algn="l" defTabSz="457200" rtl="0" eaLnBrk="1" latinLnBrk="0" hangingPunct="1">
      <a:defRPr kumimoji="1" sz="2400" kern="1200">
        <a:solidFill>
          <a:schemeClr val="tx1"/>
        </a:solidFill>
        <a:latin typeface="Verdana" charset="0"/>
        <a:ea typeface="ヒラギノ角ゴ Pro W3" charset="0"/>
        <a:cs typeface="ヒラギノ角ゴ Pro W3" charset="0"/>
      </a:defRPr>
    </a:lvl7pPr>
    <a:lvl8pPr marL="3200400" algn="l" defTabSz="457200" rtl="0" eaLnBrk="1" latinLnBrk="0" hangingPunct="1">
      <a:defRPr kumimoji="1" sz="2400" kern="1200">
        <a:solidFill>
          <a:schemeClr val="tx1"/>
        </a:solidFill>
        <a:latin typeface="Verdana" charset="0"/>
        <a:ea typeface="ヒラギノ角ゴ Pro W3" charset="0"/>
        <a:cs typeface="ヒラギノ角ゴ Pro W3" charset="0"/>
      </a:defRPr>
    </a:lvl8pPr>
    <a:lvl9pPr marL="3657600" algn="l" defTabSz="457200" rtl="0" eaLnBrk="1" latinLnBrk="0" hangingPunct="1">
      <a:defRPr kumimoji="1" sz="2400" kern="1200">
        <a:solidFill>
          <a:schemeClr val="tx1"/>
        </a:solidFill>
        <a:latin typeface="Verdana"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C00"/>
    <a:srgbClr val="CC6600"/>
    <a:srgbClr val="996633"/>
    <a:srgbClr val="993300"/>
    <a:srgbClr val="FFCC99"/>
    <a:srgbClr val="CC99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830" y="43"/>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Verdana" pitchFamily="45" charset="0"/>
                <a:ea typeface="+mn-ea"/>
                <a:cs typeface="+mn-cs"/>
              </a:defRPr>
            </a:lvl1pPr>
          </a:lstStyle>
          <a:p>
            <a:pPr>
              <a:defRPr/>
            </a:pPr>
            <a:endParaRPr lang="en-US"/>
          </a:p>
        </p:txBody>
      </p:sp>
      <p:sp>
        <p:nvSpPr>
          <p:cNvPr id="860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erdana" pitchFamily="45" charset="0"/>
                <a:ea typeface="+mn-ea"/>
                <a:cs typeface="+mn-cs"/>
              </a:defRPr>
            </a:lvl1pPr>
          </a:lstStyle>
          <a:p>
            <a:pPr>
              <a:defRPr/>
            </a:pPr>
            <a:endParaRPr lang="en-US"/>
          </a:p>
        </p:txBody>
      </p:sp>
      <p:sp>
        <p:nvSpPr>
          <p:cNvPr id="860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Verdana" pitchFamily="45" charset="0"/>
                <a:ea typeface="+mn-ea"/>
                <a:cs typeface="+mn-cs"/>
              </a:defRPr>
            </a:lvl1pPr>
          </a:lstStyle>
          <a:p>
            <a:pPr>
              <a:defRPr/>
            </a:pPr>
            <a:endParaRPr lang="en-US"/>
          </a:p>
        </p:txBody>
      </p:sp>
      <p:sp>
        <p:nvSpPr>
          <p:cNvPr id="860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Verdana" pitchFamily="45" charset="0"/>
                <a:ea typeface="+mn-ea"/>
                <a:cs typeface="+mn-cs"/>
              </a:defRPr>
            </a:lvl1pPr>
          </a:lstStyle>
          <a:p>
            <a:pPr>
              <a:defRPr/>
            </a:pPr>
            <a:fld id="{0E677AC1-6896-8247-AA56-FC27C0FD45F7}" type="slidenum">
              <a:rPr lang="en-US"/>
              <a:pPr>
                <a:defRPr/>
              </a:pPr>
              <a:t>‹#›</a:t>
            </a:fld>
            <a:endParaRPr lang="en-US"/>
          </a:p>
        </p:txBody>
      </p:sp>
    </p:spTree>
    <p:extLst>
      <p:ext uri="{BB962C8B-B14F-4D97-AF65-F5344CB8AC3E}">
        <p14:creationId xmlns:p14="http://schemas.microsoft.com/office/powerpoint/2010/main" val="799167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kumimoji="0" sz="1200">
                <a:latin typeface="Verdana" pitchFamily="45" charset="0"/>
                <a:ea typeface="+mn-ea"/>
                <a:cs typeface="+mn-cs"/>
              </a:defRPr>
            </a:lvl1pPr>
          </a:lstStyle>
          <a:p>
            <a:pPr>
              <a:defRPr/>
            </a:pPr>
            <a:endParaRPr lang="en-US"/>
          </a:p>
        </p:txBody>
      </p:sp>
      <p:sp>
        <p:nvSpPr>
          <p:cNvPr id="4099" name="Rectangle 9"/>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58" name="Rectangle 10"/>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9" name="Rectangle 11"/>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kumimoji="0" sz="1200">
                <a:latin typeface="Verdana" pitchFamily="45" charset="0"/>
                <a:ea typeface="+mn-ea"/>
                <a:cs typeface="+mn-cs"/>
              </a:defRPr>
            </a:lvl1pPr>
          </a:lstStyle>
          <a:p>
            <a:pPr>
              <a:defRPr/>
            </a:pPr>
            <a:endParaRPr lang="en-US"/>
          </a:p>
        </p:txBody>
      </p:sp>
      <p:sp>
        <p:nvSpPr>
          <p:cNvPr id="2060" name="Rectangle 12"/>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defRPr kumimoji="0" sz="1200">
                <a:latin typeface="Verdana" pitchFamily="45" charset="0"/>
                <a:ea typeface="+mn-ea"/>
                <a:cs typeface="+mn-cs"/>
              </a:defRPr>
            </a:lvl1pPr>
          </a:lstStyle>
          <a:p>
            <a:pPr>
              <a:defRPr/>
            </a:pPr>
            <a:endParaRPr lang="en-US"/>
          </a:p>
        </p:txBody>
      </p:sp>
      <p:sp>
        <p:nvSpPr>
          <p:cNvPr id="2061" name="Rectangle 13"/>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kumimoji="0" sz="1200">
                <a:latin typeface="Verdana" pitchFamily="45" charset="0"/>
                <a:ea typeface="+mn-ea"/>
                <a:cs typeface="+mn-cs"/>
              </a:defRPr>
            </a:lvl1pPr>
          </a:lstStyle>
          <a:p>
            <a:pPr>
              <a:defRPr/>
            </a:pPr>
            <a:fld id="{CB8C4C1C-06D4-2C49-9F49-CD2E4D9D839B}" type="slidenum">
              <a:rPr lang="en-US"/>
              <a:pPr>
                <a:defRPr/>
              </a:pPr>
              <a:t>‹#›</a:t>
            </a:fld>
            <a:endParaRPr lang="en-US"/>
          </a:p>
        </p:txBody>
      </p:sp>
    </p:spTree>
    <p:extLst>
      <p:ext uri="{BB962C8B-B14F-4D97-AF65-F5344CB8AC3E}">
        <p14:creationId xmlns:p14="http://schemas.microsoft.com/office/powerpoint/2010/main" val="12169888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Verdana" pitchFamily="45" charset="0"/>
        <a:ea typeface="ヒラギノ角ゴ Pro W3" pitchFamily="80" charset="-128"/>
        <a:cs typeface="ヒラギノ角ゴ Pro W3" pitchFamily="80" charset="-128"/>
      </a:defRPr>
    </a:lvl1pPr>
    <a:lvl2pPr marL="4572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2pPr>
    <a:lvl3pPr marL="9144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3pPr>
    <a:lvl4pPr marL="13716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4pPr>
    <a:lvl5pPr marL="18288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2:40</a:t>
            </a:r>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a:t>
            </a:fld>
            <a:endParaRPr lang="en-US"/>
          </a:p>
        </p:txBody>
      </p:sp>
    </p:spTree>
    <p:extLst>
      <p:ext uri="{BB962C8B-B14F-4D97-AF65-F5344CB8AC3E}">
        <p14:creationId xmlns:p14="http://schemas.microsoft.com/office/powerpoint/2010/main" val="1573342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11</a:t>
            </a:fld>
            <a:endParaRPr lang="en-US"/>
          </a:p>
        </p:txBody>
      </p:sp>
    </p:spTree>
    <p:extLst>
      <p:ext uri="{BB962C8B-B14F-4D97-AF65-F5344CB8AC3E}">
        <p14:creationId xmlns:p14="http://schemas.microsoft.com/office/powerpoint/2010/main" val="611584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12</a:t>
            </a:fld>
            <a:endParaRPr lang="en-US"/>
          </a:p>
        </p:txBody>
      </p:sp>
    </p:spTree>
    <p:extLst>
      <p:ext uri="{BB962C8B-B14F-4D97-AF65-F5344CB8AC3E}">
        <p14:creationId xmlns:p14="http://schemas.microsoft.com/office/powerpoint/2010/main" val="3866993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13</a:t>
            </a:fld>
            <a:endParaRPr lang="en-US"/>
          </a:p>
        </p:txBody>
      </p:sp>
    </p:spTree>
    <p:extLst>
      <p:ext uri="{BB962C8B-B14F-4D97-AF65-F5344CB8AC3E}">
        <p14:creationId xmlns:p14="http://schemas.microsoft.com/office/powerpoint/2010/main" val="4069181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14</a:t>
            </a:fld>
            <a:endParaRPr lang="en-US"/>
          </a:p>
        </p:txBody>
      </p:sp>
    </p:spTree>
    <p:extLst>
      <p:ext uri="{BB962C8B-B14F-4D97-AF65-F5344CB8AC3E}">
        <p14:creationId xmlns:p14="http://schemas.microsoft.com/office/powerpoint/2010/main" val="4246500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15</a:t>
            </a:fld>
            <a:endParaRPr lang="en-US"/>
          </a:p>
        </p:txBody>
      </p:sp>
    </p:spTree>
    <p:extLst>
      <p:ext uri="{BB962C8B-B14F-4D97-AF65-F5344CB8AC3E}">
        <p14:creationId xmlns:p14="http://schemas.microsoft.com/office/powerpoint/2010/main" val="2199638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at 2:55- End at 3:15</a:t>
            </a:r>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16</a:t>
            </a:fld>
            <a:endParaRPr lang="en-US"/>
          </a:p>
        </p:txBody>
      </p:sp>
    </p:spTree>
    <p:extLst>
      <p:ext uri="{BB962C8B-B14F-4D97-AF65-F5344CB8AC3E}">
        <p14:creationId xmlns:p14="http://schemas.microsoft.com/office/powerpoint/2010/main" val="774114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17</a:t>
            </a:fld>
            <a:endParaRPr lang="en-US"/>
          </a:p>
        </p:txBody>
      </p:sp>
    </p:spTree>
    <p:extLst>
      <p:ext uri="{BB962C8B-B14F-4D97-AF65-F5344CB8AC3E}">
        <p14:creationId xmlns:p14="http://schemas.microsoft.com/office/powerpoint/2010/main" val="3009586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18</a:t>
            </a:fld>
            <a:endParaRPr lang="en-US"/>
          </a:p>
        </p:txBody>
      </p:sp>
    </p:spTree>
    <p:extLst>
      <p:ext uri="{BB962C8B-B14F-4D97-AF65-F5344CB8AC3E}">
        <p14:creationId xmlns:p14="http://schemas.microsoft.com/office/powerpoint/2010/main" val="2584821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19</a:t>
            </a:fld>
            <a:endParaRPr lang="en-US"/>
          </a:p>
        </p:txBody>
      </p:sp>
    </p:spTree>
    <p:extLst>
      <p:ext uri="{BB962C8B-B14F-4D97-AF65-F5344CB8AC3E}">
        <p14:creationId xmlns:p14="http://schemas.microsoft.com/office/powerpoint/2010/main" val="453980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20</a:t>
            </a:fld>
            <a:endParaRPr lang="en-US"/>
          </a:p>
        </p:txBody>
      </p:sp>
    </p:spTree>
    <p:extLst>
      <p:ext uri="{BB962C8B-B14F-4D97-AF65-F5344CB8AC3E}">
        <p14:creationId xmlns:p14="http://schemas.microsoft.com/office/powerpoint/2010/main" val="970274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Dan’s story about player’s risking Freezing to death to save people, but not for currency </a:t>
            </a:r>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3</a:t>
            </a:fld>
            <a:endParaRPr lang="en-US"/>
          </a:p>
        </p:txBody>
      </p:sp>
    </p:spTree>
    <p:extLst>
      <p:ext uri="{BB962C8B-B14F-4D97-AF65-F5344CB8AC3E}">
        <p14:creationId xmlns:p14="http://schemas.microsoft.com/office/powerpoint/2010/main" val="950438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21</a:t>
            </a:fld>
            <a:endParaRPr lang="en-US"/>
          </a:p>
        </p:txBody>
      </p:sp>
    </p:spTree>
    <p:extLst>
      <p:ext uri="{BB962C8B-B14F-4D97-AF65-F5344CB8AC3E}">
        <p14:creationId xmlns:p14="http://schemas.microsoft.com/office/powerpoint/2010/main" val="2167592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22</a:t>
            </a:fld>
            <a:endParaRPr lang="en-US"/>
          </a:p>
        </p:txBody>
      </p:sp>
    </p:spTree>
    <p:extLst>
      <p:ext uri="{BB962C8B-B14F-4D97-AF65-F5344CB8AC3E}">
        <p14:creationId xmlns:p14="http://schemas.microsoft.com/office/powerpoint/2010/main" val="4069834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23</a:t>
            </a:fld>
            <a:endParaRPr lang="en-US"/>
          </a:p>
        </p:txBody>
      </p:sp>
    </p:spTree>
    <p:extLst>
      <p:ext uri="{BB962C8B-B14F-4D97-AF65-F5344CB8AC3E}">
        <p14:creationId xmlns:p14="http://schemas.microsoft.com/office/powerpoint/2010/main" val="4115975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effectLst/>
                <a:latin typeface="Verdana" pitchFamily="45" charset="0"/>
                <a:ea typeface="ヒラギノ角ゴ Pro W3" pitchFamily="80" charset="-128"/>
                <a:cs typeface="ヒラギノ角ゴ Pro W3" pitchFamily="80" charset="-128"/>
              </a:rPr>
              <a:t>“Let’s picture a game wherein there is a gas chamber shaped like a well. You the player are dropping innocent Jews down into the gas chamber, and they come in all shapes and sizes. There are old ones and young ones, fat ones and tall ones. As they fall to the bottom, they grab onto each other and try to form human pyramids to get to the top of the well. Should they manage to get out, the game is over and you lose. But if you pack them in tightly enough, the ones on the bottom succumb to the gas and die.</a:t>
            </a:r>
          </a:p>
          <a:p>
            <a:r>
              <a:rPr kumimoji="1" lang="en-US" sz="1200" kern="1200" dirty="0" smtClean="0">
                <a:solidFill>
                  <a:schemeClr val="tx1"/>
                </a:solidFill>
                <a:effectLst/>
                <a:latin typeface="Verdana" pitchFamily="45" charset="0"/>
                <a:ea typeface="ヒラギノ角ゴ Pro W3" pitchFamily="80" charset="-128"/>
                <a:cs typeface="ヒラギノ角ゴ Pro W3" pitchFamily="80" charset="-128"/>
              </a:rPr>
              <a:t>“I do not want to play this game. Do you? Yet it is Tetris. You could have well-proven, stellar game design mechanics applied towards a quite repugnant premise.”</a:t>
            </a:r>
          </a:p>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24</a:t>
            </a:fld>
            <a:endParaRPr lang="en-US"/>
          </a:p>
        </p:txBody>
      </p:sp>
    </p:spTree>
    <p:extLst>
      <p:ext uri="{BB962C8B-B14F-4D97-AF65-F5344CB8AC3E}">
        <p14:creationId xmlns:p14="http://schemas.microsoft.com/office/powerpoint/2010/main" val="653436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25</a:t>
            </a:fld>
            <a:endParaRPr lang="en-US"/>
          </a:p>
        </p:txBody>
      </p:sp>
    </p:spTree>
    <p:extLst>
      <p:ext uri="{BB962C8B-B14F-4D97-AF65-F5344CB8AC3E}">
        <p14:creationId xmlns:p14="http://schemas.microsoft.com/office/powerpoint/2010/main" val="660120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26</a:t>
            </a:fld>
            <a:endParaRPr lang="en-US"/>
          </a:p>
        </p:txBody>
      </p:sp>
    </p:spTree>
    <p:extLst>
      <p:ext uri="{BB962C8B-B14F-4D97-AF65-F5344CB8AC3E}">
        <p14:creationId xmlns:p14="http://schemas.microsoft.com/office/powerpoint/2010/main" val="1863821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effectLst/>
                <a:latin typeface="Verdana" pitchFamily="45" charset="0"/>
                <a:ea typeface="ヒラギノ角ゴ Pro W3" pitchFamily="80" charset="-128"/>
                <a:cs typeface="ヒラギノ角ゴ Pro W3" pitchFamily="80" charset="-128"/>
              </a:rPr>
              <a:t>Two games can have different aesthetics even while the mechanics are the same.  </a:t>
            </a:r>
          </a:p>
          <a:p>
            <a:r>
              <a:rPr kumimoji="1" lang="en-US" sz="1200" kern="1200" dirty="0" smtClean="0">
                <a:solidFill>
                  <a:schemeClr val="tx1"/>
                </a:solidFill>
                <a:effectLst/>
                <a:latin typeface="Verdana" pitchFamily="45" charset="0"/>
                <a:ea typeface="ヒラギノ角ゴ Pro W3" pitchFamily="80" charset="-128"/>
                <a:cs typeface="ヒラギノ角ゴ Pro W3" pitchFamily="80" charset="-128"/>
              </a:rPr>
              <a:t>Everyone expects Monty Python to be funny, but a relatively unknown game designer making a game about dropping bodies in a pit is </a:t>
            </a:r>
            <a:r>
              <a:rPr kumimoji="1" lang="en-US" sz="1200" kern="1200" dirty="0" err="1" smtClean="0">
                <a:solidFill>
                  <a:schemeClr val="tx1"/>
                </a:solidFill>
                <a:effectLst/>
                <a:latin typeface="Verdana" pitchFamily="45" charset="0"/>
                <a:ea typeface="ヒラギノ角ゴ Pro W3" pitchFamily="80" charset="-128"/>
                <a:cs typeface="ヒラギノ角ゴ Pro W3" pitchFamily="80" charset="-128"/>
              </a:rPr>
              <a:t>kinda</a:t>
            </a:r>
            <a:r>
              <a:rPr kumimoji="1" lang="en-US" sz="1200" kern="1200" dirty="0" smtClean="0">
                <a:solidFill>
                  <a:schemeClr val="tx1"/>
                </a:solidFill>
                <a:effectLst/>
                <a:latin typeface="Verdana" pitchFamily="45" charset="0"/>
                <a:ea typeface="ヒラギノ角ゴ Pro W3" pitchFamily="80" charset="-128"/>
                <a:cs typeface="ヒラギノ角ゴ Pro W3" pitchFamily="80" charset="-128"/>
              </a:rPr>
              <a:t> creepy.   (screams were particularly creepy) </a:t>
            </a:r>
          </a:p>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27</a:t>
            </a:fld>
            <a:endParaRPr lang="en-US"/>
          </a:p>
        </p:txBody>
      </p:sp>
    </p:spTree>
    <p:extLst>
      <p:ext uri="{BB962C8B-B14F-4D97-AF65-F5344CB8AC3E}">
        <p14:creationId xmlns:p14="http://schemas.microsoft.com/office/powerpoint/2010/main" val="3053371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DANIEL’S FROZEN CHILDREN EXAMPLE.</a:t>
            </a:r>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28</a:t>
            </a:fld>
            <a:endParaRPr lang="en-US"/>
          </a:p>
        </p:txBody>
      </p:sp>
    </p:spTree>
    <p:extLst>
      <p:ext uri="{BB962C8B-B14F-4D97-AF65-F5344CB8AC3E}">
        <p14:creationId xmlns:p14="http://schemas.microsoft.com/office/powerpoint/2010/main" val="2620443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29</a:t>
            </a:fld>
            <a:endParaRPr lang="en-US"/>
          </a:p>
        </p:txBody>
      </p:sp>
    </p:spTree>
    <p:extLst>
      <p:ext uri="{BB962C8B-B14F-4D97-AF65-F5344CB8AC3E}">
        <p14:creationId xmlns:p14="http://schemas.microsoft.com/office/powerpoint/2010/main" val="649553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30</a:t>
            </a:fld>
            <a:endParaRPr lang="en-US"/>
          </a:p>
        </p:txBody>
      </p:sp>
    </p:spTree>
    <p:extLst>
      <p:ext uri="{BB962C8B-B14F-4D97-AF65-F5344CB8AC3E}">
        <p14:creationId xmlns:p14="http://schemas.microsoft.com/office/powerpoint/2010/main" val="2724639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4</a:t>
            </a:fld>
            <a:endParaRPr lang="en-US"/>
          </a:p>
        </p:txBody>
      </p:sp>
    </p:spTree>
    <p:extLst>
      <p:ext uri="{BB962C8B-B14F-4D97-AF65-F5344CB8AC3E}">
        <p14:creationId xmlns:p14="http://schemas.microsoft.com/office/powerpoint/2010/main" val="3116233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5</a:t>
            </a:fld>
            <a:endParaRPr lang="en-US"/>
          </a:p>
        </p:txBody>
      </p:sp>
    </p:spTree>
    <p:extLst>
      <p:ext uri="{BB962C8B-B14F-4D97-AF65-F5344CB8AC3E}">
        <p14:creationId xmlns:p14="http://schemas.microsoft.com/office/powerpoint/2010/main" val="3045690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6</a:t>
            </a:fld>
            <a:endParaRPr lang="en-US"/>
          </a:p>
        </p:txBody>
      </p:sp>
    </p:spTree>
    <p:extLst>
      <p:ext uri="{BB962C8B-B14F-4D97-AF65-F5344CB8AC3E}">
        <p14:creationId xmlns:p14="http://schemas.microsoft.com/office/powerpoint/2010/main" val="1539646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7</a:t>
            </a:fld>
            <a:endParaRPr lang="en-US"/>
          </a:p>
        </p:txBody>
      </p:sp>
    </p:spTree>
    <p:extLst>
      <p:ext uri="{BB962C8B-B14F-4D97-AF65-F5344CB8AC3E}">
        <p14:creationId xmlns:p14="http://schemas.microsoft.com/office/powerpoint/2010/main" val="3323903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8</a:t>
            </a:fld>
            <a:endParaRPr lang="en-US"/>
          </a:p>
        </p:txBody>
      </p:sp>
    </p:spTree>
    <p:extLst>
      <p:ext uri="{BB962C8B-B14F-4D97-AF65-F5344CB8AC3E}">
        <p14:creationId xmlns:p14="http://schemas.microsoft.com/office/powerpoint/2010/main" val="3652470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9</a:t>
            </a:fld>
            <a:endParaRPr lang="en-US"/>
          </a:p>
        </p:txBody>
      </p:sp>
    </p:spTree>
    <p:extLst>
      <p:ext uri="{BB962C8B-B14F-4D97-AF65-F5344CB8AC3E}">
        <p14:creationId xmlns:p14="http://schemas.microsoft.com/office/powerpoint/2010/main" val="420700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10</a:t>
            </a:fld>
            <a:endParaRPr lang="en-US"/>
          </a:p>
        </p:txBody>
      </p:sp>
    </p:spTree>
    <p:extLst>
      <p:ext uri="{BB962C8B-B14F-4D97-AF65-F5344CB8AC3E}">
        <p14:creationId xmlns:p14="http://schemas.microsoft.com/office/powerpoint/2010/main" val="625911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00"/>
            <a:ext cx="914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533400" y="1276350"/>
            <a:ext cx="8001000" cy="2743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Click to edit Master title style</a:t>
            </a:r>
            <a:endParaRPr lang="en-US" dirty="0"/>
          </a:p>
        </p:txBody>
      </p:sp>
    </p:spTree>
    <p:extLst>
      <p:ext uri="{BB962C8B-B14F-4D97-AF65-F5344CB8AC3E}">
        <p14:creationId xmlns:p14="http://schemas.microsoft.com/office/powerpoint/2010/main" val="284463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533400" y="666750"/>
            <a:ext cx="8077200" cy="781050"/>
          </a:xfrm>
          <a:prstGeom prst="rect">
            <a:avLst/>
          </a:prstGeom>
        </p:spPr>
        <p:txBody>
          <a:bodyPr/>
          <a:lstStyle/>
          <a:p>
            <a:endParaRPr lang="en-US" dirty="0"/>
          </a:p>
        </p:txBody>
      </p:sp>
      <p:sp>
        <p:nvSpPr>
          <p:cNvPr id="9" name="Content Placeholder 2"/>
          <p:cNvSpPr>
            <a:spLocks noGrp="1"/>
          </p:cNvSpPr>
          <p:nvPr>
            <p:ph sz="quarter" idx="10"/>
          </p:nvPr>
        </p:nvSpPr>
        <p:spPr>
          <a:xfrm>
            <a:off x="533400" y="1504950"/>
            <a:ext cx="8077200" cy="2743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75281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7150"/>
            <a:ext cx="9144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81" r:id="rId1"/>
    <p:sldLayoutId id="2147483680" r:id="rId2"/>
  </p:sldLayoutIdLst>
  <p:txStyles>
    <p:titleStyle>
      <a:lvl1pPr algn="l" rtl="0" eaLnBrk="0" fontAlgn="base" hangingPunct="0">
        <a:spcBef>
          <a:spcPct val="0"/>
        </a:spcBef>
        <a:spcAft>
          <a:spcPct val="0"/>
        </a:spcAft>
        <a:defRPr sz="3600">
          <a:solidFill>
            <a:srgbClr val="000000"/>
          </a:solidFill>
          <a:latin typeface="+mj-lt"/>
          <a:ea typeface="ヒラギノ角ゴ Pro W3" pitchFamily="80" charset="-128"/>
          <a:cs typeface="ヒラギノ角ゴ Pro W3" pitchFamily="80" charset="-128"/>
        </a:defRPr>
      </a:lvl1pPr>
      <a:lvl2pPr algn="l" rtl="0" eaLnBrk="0" fontAlgn="base" hangingPunct="0">
        <a:spcBef>
          <a:spcPct val="0"/>
        </a:spcBef>
        <a:spcAft>
          <a:spcPct val="0"/>
        </a:spcAft>
        <a:defRPr sz="3600">
          <a:solidFill>
            <a:srgbClr val="000000"/>
          </a:solidFill>
          <a:latin typeface="Verdana" pitchFamily="45" charset="0"/>
          <a:ea typeface="ヒラギノ角ゴ Pro W3" pitchFamily="80" charset="-128"/>
          <a:cs typeface="ヒラギノ角ゴ Pro W3" pitchFamily="80" charset="-128"/>
        </a:defRPr>
      </a:lvl2pPr>
      <a:lvl3pPr algn="l" rtl="0" eaLnBrk="0" fontAlgn="base" hangingPunct="0">
        <a:spcBef>
          <a:spcPct val="0"/>
        </a:spcBef>
        <a:spcAft>
          <a:spcPct val="0"/>
        </a:spcAft>
        <a:defRPr sz="3600">
          <a:solidFill>
            <a:srgbClr val="000000"/>
          </a:solidFill>
          <a:latin typeface="Verdana" pitchFamily="45" charset="0"/>
          <a:ea typeface="ヒラギノ角ゴ Pro W3" pitchFamily="80" charset="-128"/>
          <a:cs typeface="ヒラギノ角ゴ Pro W3" pitchFamily="80" charset="-128"/>
        </a:defRPr>
      </a:lvl3pPr>
      <a:lvl4pPr algn="l" rtl="0" eaLnBrk="0" fontAlgn="base" hangingPunct="0">
        <a:spcBef>
          <a:spcPct val="0"/>
        </a:spcBef>
        <a:spcAft>
          <a:spcPct val="0"/>
        </a:spcAft>
        <a:defRPr sz="3600">
          <a:solidFill>
            <a:srgbClr val="000000"/>
          </a:solidFill>
          <a:latin typeface="Verdana" pitchFamily="45" charset="0"/>
          <a:ea typeface="ヒラギノ角ゴ Pro W3" pitchFamily="80" charset="-128"/>
          <a:cs typeface="ヒラギノ角ゴ Pro W3" pitchFamily="80" charset="-128"/>
        </a:defRPr>
      </a:lvl4pPr>
      <a:lvl5pPr algn="l" rtl="0" eaLnBrk="0" fontAlgn="base" hangingPunct="0">
        <a:spcBef>
          <a:spcPct val="0"/>
        </a:spcBef>
        <a:spcAft>
          <a:spcPct val="0"/>
        </a:spcAft>
        <a:defRPr sz="3600">
          <a:solidFill>
            <a:srgbClr val="000000"/>
          </a:solidFill>
          <a:latin typeface="Verdana" pitchFamily="45" charset="0"/>
          <a:ea typeface="ヒラギノ角ゴ Pro W3" pitchFamily="80" charset="-128"/>
          <a:cs typeface="ヒラギノ角ゴ Pro W3" pitchFamily="80" charset="-128"/>
        </a:defRPr>
      </a:lvl5pPr>
      <a:lvl6pPr marL="457200" algn="l" rtl="0" fontAlgn="base">
        <a:spcBef>
          <a:spcPct val="0"/>
        </a:spcBef>
        <a:spcAft>
          <a:spcPct val="0"/>
        </a:spcAft>
        <a:defRPr sz="4000">
          <a:solidFill>
            <a:srgbClr val="000000"/>
          </a:solidFill>
          <a:latin typeface="Verdana" pitchFamily="45" charset="0"/>
        </a:defRPr>
      </a:lvl6pPr>
      <a:lvl7pPr marL="914400" algn="l" rtl="0" fontAlgn="base">
        <a:spcBef>
          <a:spcPct val="0"/>
        </a:spcBef>
        <a:spcAft>
          <a:spcPct val="0"/>
        </a:spcAft>
        <a:defRPr sz="4000">
          <a:solidFill>
            <a:srgbClr val="000000"/>
          </a:solidFill>
          <a:latin typeface="Verdana" pitchFamily="45" charset="0"/>
        </a:defRPr>
      </a:lvl7pPr>
      <a:lvl8pPr marL="1371600" algn="l" rtl="0" fontAlgn="base">
        <a:spcBef>
          <a:spcPct val="0"/>
        </a:spcBef>
        <a:spcAft>
          <a:spcPct val="0"/>
        </a:spcAft>
        <a:defRPr sz="4000">
          <a:solidFill>
            <a:srgbClr val="000000"/>
          </a:solidFill>
          <a:latin typeface="Verdana" pitchFamily="45" charset="0"/>
        </a:defRPr>
      </a:lvl8pPr>
      <a:lvl9pPr marL="1828800" algn="l" rtl="0" fontAlgn="base">
        <a:spcBef>
          <a:spcPct val="0"/>
        </a:spcBef>
        <a:spcAft>
          <a:spcPct val="0"/>
        </a:spcAft>
        <a:defRPr sz="4000">
          <a:solidFill>
            <a:srgbClr val="000000"/>
          </a:solidFill>
          <a:latin typeface="Verdana" pitchFamily="45" charset="0"/>
        </a:defRPr>
      </a:lvl9pPr>
    </p:titleStyle>
    <p:bodyStyle>
      <a:lvl1pPr marL="342900" indent="-342900" algn="l" rtl="0" eaLnBrk="0" fontAlgn="base" hangingPunct="0">
        <a:spcBef>
          <a:spcPct val="20000"/>
        </a:spcBef>
        <a:spcAft>
          <a:spcPct val="0"/>
        </a:spcAft>
        <a:buClr>
          <a:srgbClr val="000000"/>
        </a:buClr>
        <a:buSzPct val="75000"/>
        <a:buFont typeface="Verdana"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24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idx="4294967295"/>
          </p:nvPr>
        </p:nvSpPr>
        <p:spPr bwMode="auto">
          <a:xfrm>
            <a:off x="685800" y="1276350"/>
            <a:ext cx="5257800" cy="2286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Verdana" charset="0"/>
                <a:ea typeface="ヒラギノ角ゴ Pro W3" charset="0"/>
                <a:cs typeface="ヒラギノ角ゴ Pro W3" charset="0"/>
              </a:rPr>
              <a:t>Mechanics &amp; Meaning</a:t>
            </a:r>
            <a:r>
              <a:rPr lang="en-US" dirty="0">
                <a:latin typeface="Verdana" charset="0"/>
                <a:ea typeface="ヒラギノ角ゴ Pro W3" charset="0"/>
                <a:cs typeface="ヒラギノ角ゴ Pro W3" charset="0"/>
              </a:rPr>
              <a:t/>
            </a:r>
            <a:br>
              <a:rPr lang="en-US" dirty="0">
                <a:latin typeface="Verdana" charset="0"/>
                <a:ea typeface="ヒラギノ角ゴ Pro W3" charset="0"/>
                <a:cs typeface="ヒラギノ角ゴ Pro W3" charset="0"/>
              </a:rPr>
            </a:br>
            <a:r>
              <a:rPr lang="en-US" dirty="0" smtClean="0">
                <a:latin typeface="Verdana" charset="0"/>
                <a:ea typeface="ヒラギノ角ゴ Pro W3" charset="0"/>
                <a:cs typeface="ヒラギノ角ゴ Pro W3" charset="0"/>
              </a:rPr>
              <a:t/>
            </a:r>
            <a:br>
              <a:rPr lang="en-US" dirty="0" smtClean="0">
                <a:latin typeface="Verdana" charset="0"/>
                <a:ea typeface="ヒラギノ角ゴ Pro W3" charset="0"/>
                <a:cs typeface="ヒラギノ角ゴ Pro W3" charset="0"/>
              </a:rPr>
            </a:br>
            <a:r>
              <a:rPr lang="en-US" sz="2400" b="1" dirty="0" smtClean="0">
                <a:latin typeface="Verdana" charset="0"/>
                <a:ea typeface="ヒラギノ角ゴ Pro W3" charset="0"/>
                <a:cs typeface="ヒラギノ角ゴ Pro W3" charset="0"/>
              </a:rPr>
              <a:t>Andy Ashcraft</a:t>
            </a:r>
            <a:br>
              <a:rPr lang="en-US" sz="2400" b="1" dirty="0" smtClean="0">
                <a:latin typeface="Verdana" charset="0"/>
                <a:ea typeface="ヒラギノ角ゴ Pro W3" charset="0"/>
                <a:cs typeface="ヒラギノ角ゴ Pro W3" charset="0"/>
              </a:rPr>
            </a:br>
            <a:r>
              <a:rPr lang="en-US" sz="2400" b="1" dirty="0" smtClean="0">
                <a:latin typeface="Verdana" charset="0"/>
                <a:ea typeface="ヒラギノ角ゴ Pro W3" charset="0"/>
                <a:cs typeface="ヒラギノ角ゴ Pro W3" charset="0"/>
              </a:rPr>
              <a:t>Daniel Cook</a:t>
            </a:r>
            <a:br>
              <a:rPr lang="en-US" sz="2400" b="1" dirty="0" smtClean="0">
                <a:latin typeface="Verdana" charset="0"/>
                <a:ea typeface="ヒラギノ角ゴ Pro W3" charset="0"/>
                <a:cs typeface="ヒラギノ角ゴ Pro W3" charset="0"/>
              </a:rPr>
            </a:br>
            <a:r>
              <a:rPr lang="en-US" sz="2400" b="1" dirty="0" smtClean="0">
                <a:latin typeface="Verdana" charset="0"/>
                <a:ea typeface="ヒラギノ角ゴ Pro W3" charset="0"/>
                <a:cs typeface="ヒラギノ角ゴ Pro W3" charset="0"/>
              </a:rPr>
              <a:t>Marc LeBlanc</a:t>
            </a:r>
            <a:r>
              <a:rPr lang="en-US" sz="2400" dirty="0">
                <a:latin typeface="Verdana" charset="0"/>
                <a:ea typeface="ヒラギノ角ゴ Pro W3" charset="0"/>
                <a:cs typeface="ヒラギノ角ゴ Pro W3" charset="0"/>
              </a:rPr>
              <a:t/>
            </a:r>
            <a:br>
              <a:rPr lang="en-US" sz="2400" dirty="0">
                <a:latin typeface="Verdana" charset="0"/>
                <a:ea typeface="ヒラギノ角ゴ Pro W3" charset="0"/>
                <a:cs typeface="ヒラギノ角ゴ Pro W3" charset="0"/>
              </a:rPr>
            </a:br>
            <a:endParaRPr lang="en-US" sz="2400" dirty="0">
              <a:latin typeface="Verdana" charset="0"/>
              <a:ea typeface="ヒラギノ角ゴ Pro W3" charset="0"/>
              <a:cs typeface="ヒラギノ角ゴ Pro W3"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Rock-Paper-Scissors</a:t>
            </a:r>
            <a:endParaRPr lang="en-US" dirty="0"/>
          </a:p>
        </p:txBody>
      </p:sp>
      <p:sp>
        <p:nvSpPr>
          <p:cNvPr id="3" name="Content Placeholder 2"/>
          <p:cNvSpPr>
            <a:spLocks noGrp="1"/>
          </p:cNvSpPr>
          <p:nvPr>
            <p:ph sz="quarter" idx="10"/>
          </p:nvPr>
        </p:nvSpPr>
        <p:spPr>
          <a:xfrm>
            <a:off x="457200" y="1504950"/>
            <a:ext cx="4038600" cy="2743200"/>
          </a:xfrm>
        </p:spPr>
        <p:txBody>
          <a:bodyPr/>
          <a:lstStyle/>
          <a:p>
            <a:r>
              <a:rPr lang="en-US" dirty="0" smtClean="0"/>
              <a:t>Or this…</a:t>
            </a:r>
            <a:endParaRPr lang="en-US" dirty="0"/>
          </a:p>
          <a:p>
            <a:r>
              <a:rPr lang="en-US" dirty="0" smtClean="0"/>
              <a:t>Hilariously complex</a:t>
            </a:r>
          </a:p>
          <a:p>
            <a:pPr lvl="1"/>
            <a:r>
              <a:rPr lang="en-US" dirty="0" smtClean="0"/>
              <a:t>Neither Memorable nor Simple</a:t>
            </a:r>
          </a:p>
          <a:p>
            <a:pPr lvl="1"/>
            <a:r>
              <a:rPr lang="en-US" dirty="0" smtClean="0"/>
              <a:t>Playable?</a:t>
            </a:r>
          </a:p>
        </p:txBody>
      </p:sp>
      <p:pic>
        <p:nvPicPr>
          <p:cNvPr id="5" name="Picture 4" descr="http://www.umop.com/images/rps1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504950"/>
            <a:ext cx="3429000" cy="3429000"/>
          </a:xfrm>
          <a:prstGeom prst="rect">
            <a:avLst/>
          </a:prstGeom>
          <a:noFill/>
          <a:ln>
            <a:noFill/>
          </a:ln>
        </p:spPr>
      </p:pic>
    </p:spTree>
    <p:extLst>
      <p:ext uri="{BB962C8B-B14F-4D97-AF65-F5344CB8AC3E}">
        <p14:creationId xmlns:p14="http://schemas.microsoft.com/office/powerpoint/2010/main" val="2694196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Rock-Paper-Scissors</a:t>
            </a:r>
            <a:endParaRPr lang="en-US" dirty="0"/>
          </a:p>
        </p:txBody>
      </p:sp>
      <p:sp>
        <p:nvSpPr>
          <p:cNvPr id="3" name="Content Placeholder 2"/>
          <p:cNvSpPr>
            <a:spLocks noGrp="1"/>
          </p:cNvSpPr>
          <p:nvPr>
            <p:ph sz="quarter" idx="10"/>
          </p:nvPr>
        </p:nvSpPr>
        <p:spPr>
          <a:xfrm>
            <a:off x="533400" y="1504950"/>
            <a:ext cx="8077200" cy="2743200"/>
          </a:xfrm>
        </p:spPr>
        <p:txBody>
          <a:bodyPr/>
          <a:lstStyle/>
          <a:p>
            <a:r>
              <a:rPr lang="en-US" dirty="0" smtClean="0"/>
              <a:t>Common mechanic for lots of games:</a:t>
            </a:r>
            <a:endParaRPr lang="en-US" dirty="0"/>
          </a:p>
          <a:p>
            <a:pPr lvl="1"/>
            <a:r>
              <a:rPr lang="en-US" dirty="0" smtClean="0"/>
              <a:t>Punch </a:t>
            </a:r>
            <a:r>
              <a:rPr lang="en-US" dirty="0" smtClean="0">
                <a:sym typeface="Wingdings" panose="05000000000000000000" pitchFamily="2" charset="2"/>
              </a:rPr>
              <a:t></a:t>
            </a:r>
            <a:r>
              <a:rPr lang="en-US" dirty="0" smtClean="0"/>
              <a:t> Kick </a:t>
            </a:r>
            <a:r>
              <a:rPr lang="en-US" dirty="0" smtClean="0">
                <a:sym typeface="Wingdings" panose="05000000000000000000" pitchFamily="2" charset="2"/>
              </a:rPr>
              <a:t> </a:t>
            </a:r>
            <a:r>
              <a:rPr lang="en-US" dirty="0" smtClean="0"/>
              <a:t>Throw </a:t>
            </a:r>
            <a:r>
              <a:rPr lang="en-US" dirty="0" smtClean="0">
                <a:sym typeface="Wingdings" panose="05000000000000000000" pitchFamily="2" charset="2"/>
              </a:rPr>
              <a:t> </a:t>
            </a:r>
            <a:r>
              <a:rPr lang="en-US" dirty="0" smtClean="0"/>
              <a:t>Punch</a:t>
            </a:r>
          </a:p>
          <a:p>
            <a:pPr lvl="1"/>
            <a:r>
              <a:rPr lang="en-US" dirty="0" smtClean="0"/>
              <a:t>Archers </a:t>
            </a:r>
            <a:r>
              <a:rPr lang="en-US" dirty="0" smtClean="0">
                <a:sym typeface="Wingdings" panose="05000000000000000000" pitchFamily="2" charset="2"/>
              </a:rPr>
              <a:t> </a:t>
            </a:r>
            <a:r>
              <a:rPr lang="en-US" dirty="0" err="1" smtClean="0">
                <a:sym typeface="Wingdings" panose="05000000000000000000" pitchFamily="2" charset="2"/>
              </a:rPr>
              <a:t>Pikemen</a:t>
            </a:r>
            <a:r>
              <a:rPr lang="en-US" dirty="0" smtClean="0">
                <a:sym typeface="Wingdings" panose="05000000000000000000" pitchFamily="2" charset="2"/>
              </a:rPr>
              <a:t>  Cavalry  Archers</a:t>
            </a:r>
            <a:endParaRPr lang="en-US" dirty="0" smtClean="0"/>
          </a:p>
          <a:p>
            <a:pPr lvl="1"/>
            <a:r>
              <a:rPr lang="en-US" dirty="0" smtClean="0"/>
              <a:t>Orange </a:t>
            </a:r>
            <a:r>
              <a:rPr lang="en-US" dirty="0" smtClean="0">
                <a:sym typeface="Wingdings" panose="05000000000000000000" pitchFamily="2" charset="2"/>
              </a:rPr>
              <a:t> Blue  Yellow  Orange</a:t>
            </a:r>
          </a:p>
          <a:p>
            <a:pPr lvl="2"/>
            <a:r>
              <a:rPr lang="en-US" dirty="0" smtClean="0">
                <a:sym typeface="Wingdings" panose="05000000000000000000" pitchFamily="2" charset="2"/>
              </a:rPr>
              <a:t>Breeding strategies for a type of lizard!</a:t>
            </a:r>
          </a:p>
          <a:p>
            <a:pPr lvl="3"/>
            <a:r>
              <a:rPr lang="en-US" dirty="0" smtClean="0">
                <a:sym typeface="Wingdings" panose="05000000000000000000" pitchFamily="2" charset="2"/>
              </a:rPr>
              <a:t>Yay, Wikipedia!</a:t>
            </a:r>
            <a:endParaRPr lang="en-US" dirty="0" smtClean="0"/>
          </a:p>
        </p:txBody>
      </p:sp>
      <p:pic>
        <p:nvPicPr>
          <p:cNvPr id="3074" name="Picture 2" descr="http://upload.wikimedia.org/wikipedia/commons/7/7a/Uta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790950"/>
            <a:ext cx="4412711"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845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SpyParty</a:t>
            </a:r>
            <a:r>
              <a:rPr lang="en-US" b="1" dirty="0" smtClean="0"/>
              <a:t> </a:t>
            </a:r>
            <a:r>
              <a:rPr lang="en-US" sz="2800" dirty="0" smtClean="0"/>
              <a:t>by Chris Hecker</a:t>
            </a:r>
            <a:endParaRPr lang="en-US" sz="2800" dirty="0"/>
          </a:p>
        </p:txBody>
      </p:sp>
      <p:sp>
        <p:nvSpPr>
          <p:cNvPr id="3" name="Content Placeholder 2"/>
          <p:cNvSpPr>
            <a:spLocks noGrp="1"/>
          </p:cNvSpPr>
          <p:nvPr>
            <p:ph sz="quarter" idx="10"/>
          </p:nvPr>
        </p:nvSpPr>
        <p:spPr>
          <a:xfrm>
            <a:off x="533400" y="1504950"/>
            <a:ext cx="8077200" cy="2743200"/>
          </a:xfrm>
        </p:spPr>
        <p:txBody>
          <a:bodyPr/>
          <a:lstStyle/>
          <a:p>
            <a:r>
              <a:rPr lang="en-US" dirty="0" smtClean="0"/>
              <a:t>Player 1 is a Spy at a cocktail party</a:t>
            </a:r>
            <a:endParaRPr lang="en-US" dirty="0"/>
          </a:p>
        </p:txBody>
      </p:sp>
      <p:pic>
        <p:nvPicPr>
          <p:cNvPr id="5" name="Picture 4" descr="http://www.rockpapershotgun.com/images/10/july/spyparty1.jpg"/>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076450"/>
            <a:ext cx="5715000" cy="2857500"/>
          </a:xfrm>
          <a:prstGeom prst="rect">
            <a:avLst/>
          </a:prstGeom>
          <a:noFill/>
          <a:ln>
            <a:noFill/>
          </a:ln>
        </p:spPr>
      </p:pic>
      <p:sp>
        <p:nvSpPr>
          <p:cNvPr id="6" name="Content Placeholder 2"/>
          <p:cNvSpPr txBox="1">
            <a:spLocks/>
          </p:cNvSpPr>
          <p:nvPr/>
        </p:nvSpPr>
        <p:spPr>
          <a:xfrm>
            <a:off x="533400" y="2038350"/>
            <a:ext cx="2514600" cy="2743200"/>
          </a:xfrm>
          <a:prstGeom prst="rect">
            <a:avLst/>
          </a:prstGeom>
        </p:spPr>
        <p:txBody>
          <a:bodyPr/>
          <a:lstStyle>
            <a:lvl1pPr marL="342900" indent="-342900" algn="l" rtl="0" eaLnBrk="0" fontAlgn="base" hangingPunct="0">
              <a:spcBef>
                <a:spcPct val="20000"/>
              </a:spcBef>
              <a:spcAft>
                <a:spcPct val="0"/>
              </a:spcAft>
              <a:buClr>
                <a:srgbClr val="000000"/>
              </a:buClr>
              <a:buSzPct val="75000"/>
              <a:buFont typeface="Verdana"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24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r>
              <a:rPr kumimoji="0" lang="en-US" kern="0" dirty="0" smtClean="0"/>
              <a:t>Player 2 is a Sniper with one bullet</a:t>
            </a:r>
          </a:p>
          <a:p>
            <a:pPr marL="457200" lvl="1" indent="0">
              <a:buNone/>
            </a:pPr>
            <a:endParaRPr kumimoji="0" lang="en-US" kern="0" dirty="0"/>
          </a:p>
        </p:txBody>
      </p:sp>
    </p:spTree>
    <p:extLst>
      <p:ext uri="{BB962C8B-B14F-4D97-AF65-F5344CB8AC3E}">
        <p14:creationId xmlns:p14="http://schemas.microsoft.com/office/powerpoint/2010/main" val="2742507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SpyParty</a:t>
            </a:r>
            <a:r>
              <a:rPr lang="en-US" b="1" dirty="0" smtClean="0"/>
              <a:t> </a:t>
            </a:r>
            <a:r>
              <a:rPr lang="en-US" sz="2800" dirty="0" smtClean="0"/>
              <a:t>by Chris Hecker</a:t>
            </a:r>
            <a:endParaRPr lang="en-US" sz="2800" dirty="0"/>
          </a:p>
        </p:txBody>
      </p:sp>
      <p:sp>
        <p:nvSpPr>
          <p:cNvPr id="3" name="Content Placeholder 2"/>
          <p:cNvSpPr>
            <a:spLocks noGrp="1"/>
          </p:cNvSpPr>
          <p:nvPr>
            <p:ph sz="quarter" idx="10"/>
          </p:nvPr>
        </p:nvSpPr>
        <p:spPr>
          <a:xfrm>
            <a:off x="533400" y="1504950"/>
            <a:ext cx="8077200" cy="2743200"/>
          </a:xfrm>
        </p:spPr>
        <p:txBody>
          <a:bodyPr/>
          <a:lstStyle/>
          <a:p>
            <a:r>
              <a:rPr lang="en-US" dirty="0" smtClean="0"/>
              <a:t>What if Player 2 is an Informant who can just tap the Spy to </a:t>
            </a:r>
            <a:r>
              <a:rPr lang="en-US" i="1" dirty="0" smtClean="0"/>
              <a:t>expose</a:t>
            </a:r>
            <a:r>
              <a:rPr lang="en-US" dirty="0" smtClean="0"/>
              <a:t> him?</a:t>
            </a:r>
          </a:p>
          <a:p>
            <a:pPr lvl="1"/>
            <a:r>
              <a:rPr lang="en-US" dirty="0" smtClean="0"/>
              <a:t>Point and click</a:t>
            </a:r>
          </a:p>
          <a:p>
            <a:pPr lvl="1"/>
            <a:r>
              <a:rPr lang="en-US" dirty="0" smtClean="0"/>
              <a:t>Same mechanic, different </a:t>
            </a:r>
            <a:r>
              <a:rPr lang="en-US" dirty="0" smtClean="0"/>
              <a:t>label</a:t>
            </a:r>
          </a:p>
          <a:p>
            <a:pPr lvl="1"/>
            <a:r>
              <a:rPr lang="en-US" dirty="0" smtClean="0"/>
              <a:t>One PLAYS differently</a:t>
            </a:r>
            <a:endParaRPr lang="en-US" dirty="0"/>
          </a:p>
        </p:txBody>
      </p:sp>
    </p:spTree>
    <p:extLst>
      <p:ext uri="{BB962C8B-B14F-4D97-AF65-F5344CB8AC3E}">
        <p14:creationId xmlns:p14="http://schemas.microsoft.com/office/powerpoint/2010/main" val="1746164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Puzzle Quest </a:t>
            </a:r>
            <a:r>
              <a:rPr lang="en-US" sz="2800" dirty="0" smtClean="0"/>
              <a:t>by Steve </a:t>
            </a:r>
            <a:r>
              <a:rPr lang="en-US" sz="2800" dirty="0" err="1" smtClean="0"/>
              <a:t>Fawkner</a:t>
            </a:r>
            <a:endParaRPr lang="en-US" sz="2800" dirty="0"/>
          </a:p>
        </p:txBody>
      </p:sp>
      <p:sp>
        <p:nvSpPr>
          <p:cNvPr id="3" name="Content Placeholder 2"/>
          <p:cNvSpPr>
            <a:spLocks noGrp="1"/>
          </p:cNvSpPr>
          <p:nvPr>
            <p:ph sz="quarter" idx="10"/>
          </p:nvPr>
        </p:nvSpPr>
        <p:spPr>
          <a:xfrm>
            <a:off x="533400" y="1504950"/>
            <a:ext cx="8077200" cy="533400"/>
          </a:xfrm>
        </p:spPr>
        <p:txBody>
          <a:bodyPr/>
          <a:lstStyle/>
          <a:p>
            <a:r>
              <a:rPr lang="en-US" dirty="0" smtClean="0"/>
              <a:t>Standard Match-3 style game</a:t>
            </a:r>
            <a:endParaRPr lang="en-US" dirty="0"/>
          </a:p>
        </p:txBody>
      </p:sp>
      <p:sp>
        <p:nvSpPr>
          <p:cNvPr id="6" name="Content Placeholder 2"/>
          <p:cNvSpPr txBox="1">
            <a:spLocks/>
          </p:cNvSpPr>
          <p:nvPr/>
        </p:nvSpPr>
        <p:spPr>
          <a:xfrm>
            <a:off x="381000" y="2038350"/>
            <a:ext cx="3886200" cy="2743200"/>
          </a:xfrm>
          <a:prstGeom prst="rect">
            <a:avLst/>
          </a:prstGeom>
        </p:spPr>
        <p:txBody>
          <a:bodyPr/>
          <a:lstStyle>
            <a:lvl1pPr marL="342900" indent="-342900" algn="l" rtl="0" eaLnBrk="0" fontAlgn="base" hangingPunct="0">
              <a:spcBef>
                <a:spcPct val="20000"/>
              </a:spcBef>
              <a:spcAft>
                <a:spcPct val="0"/>
              </a:spcAft>
              <a:buClr>
                <a:srgbClr val="000000"/>
              </a:buClr>
              <a:buSzPct val="75000"/>
              <a:buFont typeface="Verdana"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24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lvl="1"/>
            <a:r>
              <a:rPr kumimoji="0" lang="en-US" kern="0" dirty="0" smtClean="0"/>
              <a:t>Each symbol has a different meaning</a:t>
            </a:r>
          </a:p>
          <a:p>
            <a:pPr lvl="1"/>
            <a:r>
              <a:rPr kumimoji="0" lang="en-US" kern="0" dirty="0" smtClean="0"/>
              <a:t>Players customize the meaning as they play</a:t>
            </a:r>
          </a:p>
          <a:p>
            <a:pPr marL="457200" lvl="1" indent="0">
              <a:buNone/>
            </a:pPr>
            <a:endParaRPr kumimoji="0" lang="en-US" kern="0" dirty="0"/>
          </a:p>
        </p:txBody>
      </p:sp>
      <p:pic>
        <p:nvPicPr>
          <p:cNvPr id="7" name="Picture 6" descr="http://upload.wikimedia.org/wikipedia/en/9/9d/Puzzle_quest_360.jpg"/>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038350"/>
            <a:ext cx="4724400" cy="2952750"/>
          </a:xfrm>
          <a:prstGeom prst="rect">
            <a:avLst/>
          </a:prstGeom>
          <a:noFill/>
          <a:ln>
            <a:noFill/>
          </a:ln>
        </p:spPr>
      </p:pic>
    </p:spTree>
    <p:extLst>
      <p:ext uri="{BB962C8B-B14F-4D97-AF65-F5344CB8AC3E}">
        <p14:creationId xmlns:p14="http://schemas.microsoft.com/office/powerpoint/2010/main" val="2145387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 is an Input</a:t>
            </a:r>
            <a:endParaRPr lang="en-US" sz="2800" dirty="0"/>
          </a:p>
        </p:txBody>
      </p:sp>
      <p:sp>
        <p:nvSpPr>
          <p:cNvPr id="3" name="Content Placeholder 2"/>
          <p:cNvSpPr>
            <a:spLocks noGrp="1"/>
          </p:cNvSpPr>
          <p:nvPr>
            <p:ph sz="quarter" idx="10"/>
          </p:nvPr>
        </p:nvSpPr>
        <p:spPr>
          <a:xfrm>
            <a:off x="533400" y="1504950"/>
            <a:ext cx="8077200" cy="2743200"/>
          </a:xfrm>
        </p:spPr>
        <p:txBody>
          <a:bodyPr/>
          <a:lstStyle/>
          <a:p>
            <a:r>
              <a:rPr lang="en-US" dirty="0" smtClean="0"/>
              <a:t>Like Code and Story and Hardware</a:t>
            </a:r>
          </a:p>
          <a:p>
            <a:r>
              <a:rPr lang="en-US" dirty="0" smtClean="0"/>
              <a:t>Meaning is controlled by </a:t>
            </a:r>
            <a:r>
              <a:rPr lang="en-US" dirty="0" smtClean="0"/>
              <a:t>Designers</a:t>
            </a:r>
          </a:p>
          <a:p>
            <a:r>
              <a:rPr lang="en-US" dirty="0" smtClean="0"/>
              <a:t>In MDA terminology: Meaning is another element of a game’s Mechanics.</a:t>
            </a:r>
            <a:endParaRPr lang="en-US" dirty="0" smtClean="0"/>
          </a:p>
        </p:txBody>
      </p:sp>
    </p:spTree>
    <p:extLst>
      <p:ext uri="{BB962C8B-B14F-4D97-AF65-F5344CB8AC3E}">
        <p14:creationId xmlns:p14="http://schemas.microsoft.com/office/powerpoint/2010/main" val="2104145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Stage 1 		</a:t>
            </a:r>
            <a:r>
              <a:rPr lang="en-US" dirty="0" smtClean="0"/>
              <a:t>   </a:t>
            </a:r>
            <a:r>
              <a:rPr lang="en-US" sz="2800" dirty="0" smtClean="0"/>
              <a:t>un</a:t>
            </a:r>
            <a:r>
              <a:rPr lang="en-US" sz="2800" dirty="0" smtClean="0"/>
              <a:t>til 3:15</a:t>
            </a:r>
            <a:endParaRPr lang="en-US" sz="2800" dirty="0"/>
          </a:p>
        </p:txBody>
      </p:sp>
      <p:sp>
        <p:nvSpPr>
          <p:cNvPr id="3" name="Content Placeholder 2"/>
          <p:cNvSpPr>
            <a:spLocks noGrp="1"/>
          </p:cNvSpPr>
          <p:nvPr>
            <p:ph sz="quarter" idx="10"/>
          </p:nvPr>
        </p:nvSpPr>
        <p:spPr>
          <a:xfrm>
            <a:off x="533400" y="1504950"/>
            <a:ext cx="8077200" cy="3276600"/>
          </a:xfrm>
        </p:spPr>
        <p:txBody>
          <a:bodyPr/>
          <a:lstStyle/>
          <a:p>
            <a:r>
              <a:rPr lang="en-US" dirty="0" smtClean="0"/>
              <a:t>1 Game Pack per Table</a:t>
            </a:r>
            <a:endParaRPr lang="en-US" dirty="0" smtClean="0"/>
          </a:p>
          <a:p>
            <a:r>
              <a:rPr lang="en-US" dirty="0" smtClean="0"/>
              <a:t>Play </a:t>
            </a:r>
            <a:r>
              <a:rPr lang="en-US" dirty="0" smtClean="0"/>
              <a:t>that game until you understand it</a:t>
            </a:r>
          </a:p>
          <a:p>
            <a:pPr lvl="1"/>
            <a:r>
              <a:rPr lang="en-US" dirty="0" smtClean="0"/>
              <a:t>Each person should play at least once</a:t>
            </a:r>
          </a:p>
          <a:p>
            <a:pPr lvl="1"/>
            <a:r>
              <a:rPr lang="en-US" dirty="0" smtClean="0"/>
              <a:t>Keep </a:t>
            </a:r>
            <a:r>
              <a:rPr lang="en-US" dirty="0" smtClean="0"/>
              <a:t>track of the choices </a:t>
            </a:r>
            <a:r>
              <a:rPr lang="en-US" dirty="0" smtClean="0"/>
              <a:t>players</a:t>
            </a:r>
            <a:r>
              <a:rPr lang="en-US" dirty="0" smtClean="0"/>
              <a:t> </a:t>
            </a:r>
            <a:r>
              <a:rPr lang="en-US" dirty="0" smtClean="0"/>
              <a:t>make</a:t>
            </a:r>
          </a:p>
          <a:p>
            <a:pPr lvl="1"/>
            <a:r>
              <a:rPr lang="en-US" dirty="0" smtClean="0"/>
              <a:t>Keep track of </a:t>
            </a:r>
            <a:r>
              <a:rPr lang="en-US" dirty="0" smtClean="0"/>
              <a:t>the results of each game</a:t>
            </a:r>
            <a:endParaRPr lang="en-US" dirty="0" smtClean="0"/>
          </a:p>
          <a:p>
            <a:pPr lvl="1"/>
            <a:r>
              <a:rPr lang="en-US" dirty="0" smtClean="0"/>
              <a:t>Find the equilibrium between the risky and cooperative strategies</a:t>
            </a:r>
          </a:p>
        </p:txBody>
      </p:sp>
    </p:spTree>
    <p:extLst>
      <p:ext uri="{BB962C8B-B14F-4D97-AF65-F5344CB8AC3E}">
        <p14:creationId xmlns:p14="http://schemas.microsoft.com/office/powerpoint/2010/main" val="3939837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Stage 2 		</a:t>
            </a:r>
            <a:r>
              <a:rPr lang="en-US" dirty="0" smtClean="0"/>
              <a:t>   </a:t>
            </a:r>
            <a:r>
              <a:rPr lang="en-US" sz="2800" dirty="0" smtClean="0"/>
              <a:t>Until 3:30</a:t>
            </a:r>
            <a:endParaRPr lang="en-US" sz="2800" dirty="0"/>
          </a:p>
        </p:txBody>
      </p:sp>
      <p:sp>
        <p:nvSpPr>
          <p:cNvPr id="3" name="Content Placeholder 2"/>
          <p:cNvSpPr>
            <a:spLocks noGrp="1"/>
          </p:cNvSpPr>
          <p:nvPr>
            <p:ph sz="quarter" idx="10"/>
          </p:nvPr>
        </p:nvSpPr>
        <p:spPr>
          <a:xfrm>
            <a:off x="533400" y="1504950"/>
            <a:ext cx="8077200" cy="3276600"/>
          </a:xfrm>
        </p:spPr>
        <p:txBody>
          <a:bodyPr/>
          <a:lstStyle/>
          <a:p>
            <a:r>
              <a:rPr lang="en-US" dirty="0" smtClean="0"/>
              <a:t>Create a STORY to explain the game</a:t>
            </a:r>
            <a:endParaRPr lang="en-US" dirty="0" smtClean="0"/>
          </a:p>
          <a:p>
            <a:r>
              <a:rPr lang="en-US" dirty="0" smtClean="0"/>
              <a:t>Give meaningless </a:t>
            </a:r>
            <a:r>
              <a:rPr lang="en-US" dirty="0"/>
              <a:t>m</a:t>
            </a:r>
            <a:r>
              <a:rPr lang="en-US" dirty="0" smtClean="0"/>
              <a:t>echanics a meaning</a:t>
            </a:r>
          </a:p>
          <a:p>
            <a:r>
              <a:rPr lang="en-US" b="1" dirty="0" smtClean="0"/>
              <a:t>Do NOT change ANY mechanic</a:t>
            </a:r>
          </a:p>
          <a:p>
            <a:r>
              <a:rPr lang="en-US" dirty="0" smtClean="0"/>
              <a:t>DO </a:t>
            </a:r>
            <a:r>
              <a:rPr lang="en-US" dirty="0" smtClean="0"/>
              <a:t>use the fiction to </a:t>
            </a:r>
            <a:r>
              <a:rPr lang="en-US" dirty="0" smtClean="0"/>
              <a:t>push </a:t>
            </a:r>
            <a:r>
              <a:rPr lang="en-US" dirty="0" smtClean="0"/>
              <a:t>or </a:t>
            </a:r>
            <a:r>
              <a:rPr lang="en-US" dirty="0" smtClean="0"/>
              <a:t>pull players</a:t>
            </a:r>
            <a:r>
              <a:rPr lang="en-US" dirty="0" smtClean="0"/>
              <a:t> </a:t>
            </a:r>
            <a:r>
              <a:rPr lang="en-US" dirty="0" smtClean="0"/>
              <a:t>into choosing </a:t>
            </a:r>
            <a:r>
              <a:rPr lang="en-US" dirty="0" smtClean="0"/>
              <a:t>a </a:t>
            </a:r>
            <a:r>
              <a:rPr lang="en-US" i="1" dirty="0" smtClean="0"/>
              <a:t>different</a:t>
            </a:r>
            <a:r>
              <a:rPr lang="en-US" dirty="0" smtClean="0"/>
              <a:t> </a:t>
            </a:r>
            <a:r>
              <a:rPr lang="en-US" dirty="0" smtClean="0"/>
              <a:t>strategy</a:t>
            </a:r>
            <a:endParaRPr lang="en-US" dirty="0" smtClean="0"/>
          </a:p>
        </p:txBody>
      </p:sp>
    </p:spTree>
    <p:extLst>
      <p:ext uri="{BB962C8B-B14F-4D97-AF65-F5344CB8AC3E}">
        <p14:creationId xmlns:p14="http://schemas.microsoft.com/office/powerpoint/2010/main" val="1217073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 Test				</a:t>
            </a:r>
            <a:r>
              <a:rPr lang="en-US" dirty="0" smtClean="0"/>
              <a:t>  </a:t>
            </a:r>
            <a:r>
              <a:rPr lang="en-US" sz="2800" dirty="0" smtClean="0"/>
              <a:t>Until 4:00</a:t>
            </a:r>
            <a:endParaRPr lang="en-US" sz="2800" dirty="0"/>
          </a:p>
        </p:txBody>
      </p:sp>
      <p:sp>
        <p:nvSpPr>
          <p:cNvPr id="3" name="Content Placeholder 2"/>
          <p:cNvSpPr>
            <a:spLocks noGrp="1"/>
          </p:cNvSpPr>
          <p:nvPr>
            <p:ph sz="quarter" idx="10"/>
          </p:nvPr>
        </p:nvSpPr>
        <p:spPr>
          <a:xfrm>
            <a:off x="533400" y="1504950"/>
            <a:ext cx="8077200" cy="609600"/>
          </a:xfrm>
        </p:spPr>
        <p:txBody>
          <a:bodyPr/>
          <a:lstStyle/>
          <a:p>
            <a:pPr marL="0" indent="0">
              <a:buNone/>
            </a:pPr>
            <a:r>
              <a:rPr lang="en-US" dirty="0"/>
              <a:t>4</a:t>
            </a:r>
            <a:r>
              <a:rPr lang="en-US" dirty="0" smtClean="0"/>
              <a:t> from </a:t>
            </a:r>
            <a:r>
              <a:rPr lang="en-US" dirty="0" smtClean="0"/>
              <a:t>each group </a:t>
            </a:r>
            <a:r>
              <a:rPr lang="en-US" dirty="0" smtClean="0"/>
              <a:t>PLAYTEST other games</a:t>
            </a:r>
            <a:endParaRPr lang="en-US" b="1" dirty="0"/>
          </a:p>
        </p:txBody>
      </p:sp>
      <p:sp>
        <p:nvSpPr>
          <p:cNvPr id="4" name="Content Placeholder 2"/>
          <p:cNvSpPr txBox="1">
            <a:spLocks/>
          </p:cNvSpPr>
          <p:nvPr/>
        </p:nvSpPr>
        <p:spPr>
          <a:xfrm>
            <a:off x="304800" y="2190750"/>
            <a:ext cx="4343400" cy="2667000"/>
          </a:xfrm>
          <a:prstGeom prst="rect">
            <a:avLst/>
          </a:prstGeom>
        </p:spPr>
        <p:txBody>
          <a:bodyPr/>
          <a:lstStyle>
            <a:lvl1pPr marL="342900" indent="-342900" algn="l" rtl="0" eaLnBrk="0" fontAlgn="base" hangingPunct="0">
              <a:spcBef>
                <a:spcPct val="20000"/>
              </a:spcBef>
              <a:spcAft>
                <a:spcPct val="0"/>
              </a:spcAft>
              <a:buClr>
                <a:srgbClr val="000000"/>
              </a:buClr>
              <a:buSzPct val="75000"/>
              <a:buFont typeface="Verdana"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24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marL="457200" lvl="1" indent="0">
              <a:buNone/>
            </a:pPr>
            <a:r>
              <a:rPr kumimoji="0" lang="en-US" b="1" kern="0" dirty="0" smtClean="0"/>
              <a:t>STAY &amp; TEACH</a:t>
            </a:r>
            <a:r>
              <a:rPr kumimoji="0" lang="en-US" b="1" kern="0" dirty="0" smtClean="0"/>
              <a:t> </a:t>
            </a:r>
            <a:endParaRPr kumimoji="0" lang="en-US" b="1" kern="0" dirty="0" smtClean="0"/>
          </a:p>
          <a:p>
            <a:pPr lvl="1"/>
            <a:r>
              <a:rPr kumimoji="0" lang="en-US" kern="0" dirty="0" smtClean="0"/>
              <a:t>Kleenex Testing (always new players)</a:t>
            </a:r>
          </a:p>
          <a:p>
            <a:pPr lvl="1"/>
            <a:r>
              <a:rPr kumimoji="0" lang="en-US" kern="0" dirty="0" smtClean="0"/>
              <a:t>Track player choices and outcomes</a:t>
            </a:r>
          </a:p>
          <a:p>
            <a:pPr lvl="1"/>
            <a:r>
              <a:rPr kumimoji="0" lang="en-US" kern="0" dirty="0" smtClean="0"/>
              <a:t>Data is King!</a:t>
            </a:r>
          </a:p>
        </p:txBody>
      </p:sp>
      <p:sp>
        <p:nvSpPr>
          <p:cNvPr id="5" name="Content Placeholder 2"/>
          <p:cNvSpPr txBox="1">
            <a:spLocks/>
          </p:cNvSpPr>
          <p:nvPr/>
        </p:nvSpPr>
        <p:spPr>
          <a:xfrm>
            <a:off x="4648200" y="2190750"/>
            <a:ext cx="4343400" cy="2667000"/>
          </a:xfrm>
          <a:prstGeom prst="rect">
            <a:avLst/>
          </a:prstGeom>
        </p:spPr>
        <p:txBody>
          <a:bodyPr/>
          <a:lstStyle>
            <a:lvl1pPr marL="342900" indent="-342900" algn="l" rtl="0" eaLnBrk="0" fontAlgn="base" hangingPunct="0">
              <a:spcBef>
                <a:spcPct val="20000"/>
              </a:spcBef>
              <a:spcAft>
                <a:spcPct val="0"/>
              </a:spcAft>
              <a:buClr>
                <a:srgbClr val="000000"/>
              </a:buClr>
              <a:buSzPct val="75000"/>
              <a:buFont typeface="Verdana"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24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marL="457200" lvl="1" indent="0">
              <a:buNone/>
            </a:pPr>
            <a:r>
              <a:rPr kumimoji="0" lang="en-US" b="1" kern="0" dirty="0" smtClean="0"/>
              <a:t>PLAYTESTERS</a:t>
            </a:r>
            <a:endParaRPr kumimoji="0" lang="en-US" b="1" kern="0" dirty="0" smtClean="0"/>
          </a:p>
          <a:p>
            <a:pPr lvl="1"/>
            <a:r>
              <a:rPr kumimoji="0" lang="en-US" kern="0" dirty="0" smtClean="0"/>
              <a:t>Spread out</a:t>
            </a:r>
          </a:p>
          <a:p>
            <a:pPr lvl="1"/>
            <a:r>
              <a:rPr kumimoji="0" lang="en-US" kern="0" dirty="0" smtClean="0"/>
              <a:t>Play 4 games</a:t>
            </a:r>
          </a:p>
          <a:p>
            <a:pPr lvl="1"/>
            <a:r>
              <a:rPr kumimoji="0" lang="en-US" kern="0" dirty="0"/>
              <a:t>P</a:t>
            </a:r>
            <a:r>
              <a:rPr kumimoji="0" lang="en-US" kern="0" dirty="0" smtClean="0"/>
              <a:t>lay each </a:t>
            </a:r>
            <a:r>
              <a:rPr kumimoji="0" lang="en-US" kern="0" dirty="0"/>
              <a:t>g</a:t>
            </a:r>
            <a:r>
              <a:rPr kumimoji="0" lang="en-US" kern="0" dirty="0" smtClean="0"/>
              <a:t>ame only once!</a:t>
            </a:r>
          </a:p>
          <a:p>
            <a:pPr lvl="1"/>
            <a:r>
              <a:rPr kumimoji="0" lang="en-US" kern="0" dirty="0" smtClean="0"/>
              <a:t>Track your scores </a:t>
            </a:r>
          </a:p>
        </p:txBody>
      </p:sp>
    </p:spTree>
    <p:extLst>
      <p:ext uri="{BB962C8B-B14F-4D97-AF65-F5344CB8AC3E}">
        <p14:creationId xmlns:p14="http://schemas.microsoft.com/office/powerpoint/2010/main" val="149465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endParaRPr lang="en-US" sz="2800" dirty="0"/>
          </a:p>
        </p:txBody>
      </p:sp>
      <p:sp>
        <p:nvSpPr>
          <p:cNvPr id="3" name="Content Placeholder 2"/>
          <p:cNvSpPr>
            <a:spLocks noGrp="1"/>
          </p:cNvSpPr>
          <p:nvPr>
            <p:ph sz="quarter" idx="10"/>
          </p:nvPr>
        </p:nvSpPr>
        <p:spPr>
          <a:xfrm>
            <a:off x="533400" y="1504950"/>
            <a:ext cx="8077200" cy="3276600"/>
          </a:xfrm>
        </p:spPr>
        <p:txBody>
          <a:bodyPr/>
          <a:lstStyle/>
          <a:p>
            <a:r>
              <a:rPr lang="en-US" b="1" dirty="0" smtClean="0"/>
              <a:t>Teach</a:t>
            </a:r>
            <a:r>
              <a:rPr lang="en-US" b="1" dirty="0" smtClean="0"/>
              <a:t>ers</a:t>
            </a:r>
            <a:r>
              <a:rPr lang="en-US" b="1" dirty="0" smtClean="0"/>
              <a:t>:  </a:t>
            </a:r>
            <a:r>
              <a:rPr lang="en-US" dirty="0" smtClean="0"/>
              <a:t>Did it work?  Did the Kleenex Testers play differently than you did, pre-fiction?</a:t>
            </a:r>
          </a:p>
          <a:p>
            <a:r>
              <a:rPr lang="en-US" b="1" dirty="0" err="1" smtClean="0"/>
              <a:t>Playtesters</a:t>
            </a:r>
            <a:r>
              <a:rPr lang="en-US" b="1" dirty="0"/>
              <a:t>:  </a:t>
            </a:r>
            <a:r>
              <a:rPr lang="en-US" dirty="0"/>
              <a:t>Could you tell, in one play experience, how the game was pushing you?</a:t>
            </a:r>
          </a:p>
          <a:p>
            <a:r>
              <a:rPr lang="en-US" dirty="0" smtClean="0"/>
              <a:t>What else did you notice?</a:t>
            </a:r>
          </a:p>
          <a:p>
            <a:pPr marL="0" indent="0">
              <a:buNone/>
            </a:pPr>
            <a:endParaRPr lang="en-US" dirty="0" smtClean="0"/>
          </a:p>
        </p:txBody>
      </p:sp>
    </p:spTree>
    <p:extLst>
      <p:ext uri="{BB962C8B-B14F-4D97-AF65-F5344CB8AC3E}">
        <p14:creationId xmlns:p14="http://schemas.microsoft.com/office/powerpoint/2010/main" val="573112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‘Meaning’ Affects Dynamics</a:t>
            </a:r>
            <a:endParaRPr lang="en-US" dirty="0"/>
          </a:p>
        </p:txBody>
      </p:sp>
      <p:sp>
        <p:nvSpPr>
          <p:cNvPr id="3" name="Content Placeholder 2"/>
          <p:cNvSpPr>
            <a:spLocks noGrp="1"/>
          </p:cNvSpPr>
          <p:nvPr>
            <p:ph sz="quarter" idx="10"/>
          </p:nvPr>
        </p:nvSpPr>
        <p:spPr>
          <a:xfrm>
            <a:off x="533400" y="1504950"/>
            <a:ext cx="8077200" cy="3200400"/>
          </a:xfrm>
        </p:spPr>
        <p:txBody>
          <a:bodyPr/>
          <a:lstStyle/>
          <a:p>
            <a:r>
              <a:rPr lang="en-US" dirty="0" smtClean="0"/>
              <a:t>We (Game Designers) say </a:t>
            </a:r>
            <a:r>
              <a:rPr lang="en-US" dirty="0"/>
              <a:t>what each button </a:t>
            </a:r>
            <a:r>
              <a:rPr lang="en-US" dirty="0" smtClean="0"/>
              <a:t>or </a:t>
            </a:r>
            <a:r>
              <a:rPr lang="en-US" dirty="0"/>
              <a:t>each tap </a:t>
            </a:r>
            <a:r>
              <a:rPr lang="en-US" dirty="0" smtClean="0"/>
              <a:t>means</a:t>
            </a:r>
            <a:endParaRPr lang="en-US" dirty="0"/>
          </a:p>
          <a:p>
            <a:pPr lvl="1"/>
            <a:r>
              <a:rPr lang="en-US" dirty="0" smtClean="0"/>
              <a:t>Meaning can come from the player’s built in expectations</a:t>
            </a:r>
          </a:p>
          <a:p>
            <a:pPr lvl="1"/>
            <a:r>
              <a:rPr lang="en-US" dirty="0" smtClean="0"/>
              <a:t>Meaning </a:t>
            </a:r>
            <a:r>
              <a:rPr lang="en-US" dirty="0"/>
              <a:t>can </a:t>
            </a:r>
            <a:r>
              <a:rPr lang="en-US" dirty="0" smtClean="0"/>
              <a:t>come </a:t>
            </a:r>
            <a:r>
              <a:rPr lang="en-US" dirty="0"/>
              <a:t>from extrinsic and intrinsic rewards</a:t>
            </a:r>
          </a:p>
          <a:p>
            <a:pPr lvl="1"/>
            <a:r>
              <a:rPr lang="en-US" dirty="0"/>
              <a:t>Meaning can </a:t>
            </a:r>
            <a:r>
              <a:rPr lang="en-US" dirty="0" smtClean="0"/>
              <a:t>come </a:t>
            </a:r>
            <a:r>
              <a:rPr lang="en-US" dirty="0"/>
              <a:t>from the fiction: the labels that we add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 &amp; ‘Irrational’ Actors		</a:t>
            </a:r>
            <a:endParaRPr lang="en-US" sz="2800" dirty="0"/>
          </a:p>
        </p:txBody>
      </p:sp>
      <p:sp>
        <p:nvSpPr>
          <p:cNvPr id="3" name="Content Placeholder 2"/>
          <p:cNvSpPr>
            <a:spLocks noGrp="1"/>
          </p:cNvSpPr>
          <p:nvPr>
            <p:ph sz="quarter" idx="10"/>
          </p:nvPr>
        </p:nvSpPr>
        <p:spPr>
          <a:xfrm>
            <a:off x="533400" y="1504950"/>
            <a:ext cx="8077200" cy="3276600"/>
          </a:xfrm>
        </p:spPr>
        <p:txBody>
          <a:bodyPr/>
          <a:lstStyle/>
          <a:p>
            <a:r>
              <a:rPr lang="en-US" dirty="0" smtClean="0"/>
              <a:t>Game Theory terminology</a:t>
            </a:r>
          </a:p>
          <a:p>
            <a:r>
              <a:rPr lang="en-US" dirty="0" smtClean="0"/>
              <a:t>Optimized Vs. Meaningful strategies</a:t>
            </a:r>
          </a:p>
          <a:p>
            <a:r>
              <a:rPr lang="en-US" dirty="0" smtClean="0"/>
              <a:t>What external factors affect player choices?</a:t>
            </a:r>
          </a:p>
          <a:p>
            <a:pPr lvl="1"/>
            <a:r>
              <a:rPr lang="en-US" dirty="0" smtClean="0"/>
              <a:t>Social situation &amp; stakes</a:t>
            </a:r>
          </a:p>
          <a:p>
            <a:pPr lvl="1"/>
            <a:r>
              <a:rPr lang="en-US" dirty="0" smtClean="0"/>
              <a:t>Morality</a:t>
            </a:r>
          </a:p>
          <a:p>
            <a:pPr lvl="1"/>
            <a:r>
              <a:rPr lang="en-US" dirty="0" smtClean="0"/>
              <a:t>Others?</a:t>
            </a:r>
          </a:p>
          <a:p>
            <a:pPr lvl="1"/>
            <a:endParaRPr lang="en-US" dirty="0" smtClean="0"/>
          </a:p>
          <a:p>
            <a:pPr marL="0" indent="0">
              <a:buNone/>
            </a:pPr>
            <a:endParaRPr lang="en-US" dirty="0" smtClean="0"/>
          </a:p>
        </p:txBody>
      </p:sp>
    </p:spTree>
    <p:extLst>
      <p:ext uri="{BB962C8B-B14F-4D97-AF65-F5344CB8AC3E}">
        <p14:creationId xmlns:p14="http://schemas.microsoft.com/office/powerpoint/2010/main" val="541287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Players</a:t>
            </a:r>
            <a:endParaRPr lang="en-US" sz="2800" dirty="0"/>
          </a:p>
        </p:txBody>
      </p:sp>
      <p:sp>
        <p:nvSpPr>
          <p:cNvPr id="3" name="Content Placeholder 2"/>
          <p:cNvSpPr>
            <a:spLocks noGrp="1"/>
          </p:cNvSpPr>
          <p:nvPr>
            <p:ph sz="quarter" idx="10"/>
          </p:nvPr>
        </p:nvSpPr>
        <p:spPr>
          <a:xfrm>
            <a:off x="533400" y="1504950"/>
            <a:ext cx="8077200" cy="3276600"/>
          </a:xfrm>
        </p:spPr>
        <p:txBody>
          <a:bodyPr/>
          <a:lstStyle/>
          <a:p>
            <a:r>
              <a:rPr lang="en-US" dirty="0" smtClean="0"/>
              <a:t>Are some players </a:t>
            </a:r>
            <a:r>
              <a:rPr lang="en-US" dirty="0" smtClean="0"/>
              <a:t>harder to ‘move’ away from </a:t>
            </a:r>
            <a:r>
              <a:rPr lang="en-US" dirty="0" smtClean="0"/>
              <a:t>‘rational’</a:t>
            </a:r>
            <a:r>
              <a:rPr lang="en-US" dirty="0" smtClean="0"/>
              <a:t> </a:t>
            </a:r>
            <a:r>
              <a:rPr lang="en-US" dirty="0" smtClean="0"/>
              <a:t>strategies?</a:t>
            </a:r>
          </a:p>
          <a:p>
            <a:pPr lvl="1"/>
            <a:r>
              <a:rPr lang="en-US" dirty="0" smtClean="0"/>
              <a:t>Hard-core </a:t>
            </a:r>
            <a:r>
              <a:rPr lang="en-US" dirty="0" smtClean="0"/>
              <a:t>Vs. Casual </a:t>
            </a:r>
            <a:r>
              <a:rPr lang="en-US" dirty="0" smtClean="0"/>
              <a:t>players</a:t>
            </a:r>
          </a:p>
          <a:p>
            <a:pPr lvl="1"/>
            <a:r>
              <a:rPr lang="en-US" dirty="0" smtClean="0"/>
              <a:t>New players Vs. Veterans</a:t>
            </a:r>
          </a:p>
          <a:p>
            <a:pPr lvl="1"/>
            <a:r>
              <a:rPr lang="en-US" dirty="0" smtClean="0"/>
              <a:t>Economists?  Lawyers?  Game Designers?</a:t>
            </a:r>
            <a:endParaRPr lang="en-US" dirty="0" smtClean="0"/>
          </a:p>
          <a:p>
            <a:r>
              <a:rPr lang="en-US" dirty="0" smtClean="0"/>
              <a:t>Game design ‘literacy’?</a:t>
            </a:r>
          </a:p>
          <a:p>
            <a:pPr marL="0" indent="0">
              <a:buNone/>
            </a:pPr>
            <a:endParaRPr lang="en-US" dirty="0" smtClean="0"/>
          </a:p>
        </p:txBody>
      </p:sp>
    </p:spTree>
    <p:extLst>
      <p:ext uri="{BB962C8B-B14F-4D97-AF65-F5344CB8AC3E}">
        <p14:creationId xmlns:p14="http://schemas.microsoft.com/office/powerpoint/2010/main" val="1404324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Stage 3 		</a:t>
            </a:r>
            <a:r>
              <a:rPr lang="en-US" dirty="0" smtClean="0"/>
              <a:t>   </a:t>
            </a:r>
            <a:r>
              <a:rPr lang="en-US" sz="2800" dirty="0" smtClean="0"/>
              <a:t>Until 4:20</a:t>
            </a:r>
            <a:endParaRPr lang="en-US" sz="2800" dirty="0"/>
          </a:p>
        </p:txBody>
      </p:sp>
      <p:sp>
        <p:nvSpPr>
          <p:cNvPr id="3" name="Content Placeholder 2"/>
          <p:cNvSpPr>
            <a:spLocks noGrp="1"/>
          </p:cNvSpPr>
          <p:nvPr>
            <p:ph sz="quarter" idx="10"/>
          </p:nvPr>
        </p:nvSpPr>
        <p:spPr>
          <a:xfrm>
            <a:off x="533400" y="1504950"/>
            <a:ext cx="8077200" cy="3276600"/>
          </a:xfrm>
        </p:spPr>
        <p:txBody>
          <a:bodyPr/>
          <a:lstStyle/>
          <a:p>
            <a:r>
              <a:rPr lang="en-US" dirty="0" smtClean="0"/>
              <a:t>ITERATE based on your </a:t>
            </a:r>
            <a:r>
              <a:rPr lang="en-US" dirty="0" smtClean="0"/>
              <a:t>data</a:t>
            </a:r>
          </a:p>
          <a:p>
            <a:pPr lvl="1"/>
            <a:r>
              <a:rPr lang="en-US" dirty="0" smtClean="0"/>
              <a:t>Feel free to try a completely NEW story</a:t>
            </a:r>
            <a:endParaRPr lang="en-US" dirty="0" smtClean="0"/>
          </a:p>
          <a:p>
            <a:r>
              <a:rPr lang="en-US" dirty="0"/>
              <a:t>Still </a:t>
            </a:r>
            <a:r>
              <a:rPr lang="en-US" b="1" dirty="0"/>
              <a:t>DO NOT </a:t>
            </a:r>
            <a:r>
              <a:rPr lang="en-US" b="1" dirty="0" smtClean="0"/>
              <a:t>change </a:t>
            </a:r>
            <a:r>
              <a:rPr lang="en-US" b="1" dirty="0"/>
              <a:t>ANY </a:t>
            </a:r>
            <a:r>
              <a:rPr lang="en-US" b="1" dirty="0" smtClean="0"/>
              <a:t>mechanic</a:t>
            </a:r>
            <a:endParaRPr lang="en-US" b="1" dirty="0"/>
          </a:p>
          <a:p>
            <a:r>
              <a:rPr lang="en-US" dirty="0" smtClean="0"/>
              <a:t>Consider:</a:t>
            </a:r>
          </a:p>
          <a:p>
            <a:pPr lvl="1"/>
            <a:r>
              <a:rPr lang="en-US" dirty="0" smtClean="0"/>
              <a:t>Changing the stakes</a:t>
            </a:r>
          </a:p>
          <a:p>
            <a:pPr lvl="1"/>
            <a:r>
              <a:rPr lang="en-US" dirty="0" smtClean="0"/>
              <a:t>Non-symmetrical roles</a:t>
            </a:r>
            <a:endParaRPr lang="en-US" dirty="0" smtClean="0"/>
          </a:p>
        </p:txBody>
      </p:sp>
    </p:spTree>
    <p:extLst>
      <p:ext uri="{BB962C8B-B14F-4D97-AF65-F5344CB8AC3E}">
        <p14:creationId xmlns:p14="http://schemas.microsoft.com/office/powerpoint/2010/main" val="35218184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 Test				</a:t>
            </a:r>
            <a:r>
              <a:rPr lang="en-US" dirty="0" smtClean="0"/>
              <a:t>   </a:t>
            </a:r>
            <a:r>
              <a:rPr lang="en-US" sz="2800" dirty="0" smtClean="0"/>
              <a:t>Until 4:50</a:t>
            </a:r>
            <a:endParaRPr lang="en-US" sz="2800" dirty="0"/>
          </a:p>
        </p:txBody>
      </p:sp>
      <p:sp>
        <p:nvSpPr>
          <p:cNvPr id="3" name="Content Placeholder 2"/>
          <p:cNvSpPr>
            <a:spLocks noGrp="1"/>
          </p:cNvSpPr>
          <p:nvPr>
            <p:ph sz="quarter" idx="10"/>
          </p:nvPr>
        </p:nvSpPr>
        <p:spPr>
          <a:xfrm>
            <a:off x="533400" y="1504950"/>
            <a:ext cx="8077200" cy="609600"/>
          </a:xfrm>
        </p:spPr>
        <p:txBody>
          <a:bodyPr/>
          <a:lstStyle/>
          <a:p>
            <a:pPr marL="0" indent="0">
              <a:buNone/>
            </a:pPr>
            <a:r>
              <a:rPr lang="en-US" dirty="0" smtClean="0"/>
              <a:t>Send 4 </a:t>
            </a:r>
            <a:r>
              <a:rPr lang="en-US" dirty="0" err="1" smtClean="0"/>
              <a:t>playtesters</a:t>
            </a:r>
            <a:r>
              <a:rPr lang="en-US" dirty="0" smtClean="0"/>
              <a:t> to play 4 NEW games.</a:t>
            </a:r>
            <a:endParaRPr lang="en-US" b="1" dirty="0" smtClean="0"/>
          </a:p>
        </p:txBody>
      </p:sp>
      <p:sp>
        <p:nvSpPr>
          <p:cNvPr id="4" name="Content Placeholder 2"/>
          <p:cNvSpPr txBox="1">
            <a:spLocks/>
          </p:cNvSpPr>
          <p:nvPr/>
        </p:nvSpPr>
        <p:spPr>
          <a:xfrm>
            <a:off x="304800" y="2190750"/>
            <a:ext cx="4343400" cy="2667000"/>
          </a:xfrm>
          <a:prstGeom prst="rect">
            <a:avLst/>
          </a:prstGeom>
        </p:spPr>
        <p:txBody>
          <a:bodyPr/>
          <a:lstStyle>
            <a:lvl1pPr marL="342900" indent="-342900" algn="l" rtl="0" eaLnBrk="0" fontAlgn="base" hangingPunct="0">
              <a:spcBef>
                <a:spcPct val="20000"/>
              </a:spcBef>
              <a:spcAft>
                <a:spcPct val="0"/>
              </a:spcAft>
              <a:buClr>
                <a:srgbClr val="000000"/>
              </a:buClr>
              <a:buSzPct val="75000"/>
              <a:buFont typeface="Verdana"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24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marL="457200" lvl="1" indent="0">
              <a:buNone/>
            </a:pPr>
            <a:r>
              <a:rPr kumimoji="0" lang="en-US" b="1" kern="0" dirty="0" smtClean="0"/>
              <a:t>STAY &amp; TEACH</a:t>
            </a:r>
            <a:endParaRPr kumimoji="0" lang="en-US" b="1" kern="0" dirty="0" smtClean="0"/>
          </a:p>
          <a:p>
            <a:pPr lvl="1"/>
            <a:r>
              <a:rPr kumimoji="0" lang="en-US" kern="0" dirty="0" smtClean="0"/>
              <a:t>Sell it with story!</a:t>
            </a:r>
          </a:p>
          <a:p>
            <a:pPr lvl="1"/>
            <a:r>
              <a:rPr kumimoji="0" lang="en-US" kern="0" dirty="0" smtClean="0"/>
              <a:t>Kleenex </a:t>
            </a:r>
            <a:r>
              <a:rPr kumimoji="0" lang="en-US" kern="0" dirty="0"/>
              <a:t>Testing</a:t>
            </a:r>
          </a:p>
          <a:p>
            <a:pPr lvl="1"/>
            <a:r>
              <a:rPr kumimoji="0" lang="en-US" kern="0" dirty="0" smtClean="0"/>
              <a:t>Track choices and results</a:t>
            </a:r>
          </a:p>
          <a:p>
            <a:pPr lvl="1"/>
            <a:r>
              <a:rPr kumimoji="0" lang="en-US" kern="0" dirty="0" smtClean="0"/>
              <a:t>Data is King!</a:t>
            </a:r>
          </a:p>
        </p:txBody>
      </p:sp>
      <p:sp>
        <p:nvSpPr>
          <p:cNvPr id="5" name="Content Placeholder 2"/>
          <p:cNvSpPr txBox="1">
            <a:spLocks/>
          </p:cNvSpPr>
          <p:nvPr/>
        </p:nvSpPr>
        <p:spPr>
          <a:xfrm>
            <a:off x="4648200" y="2190750"/>
            <a:ext cx="4343400" cy="2667000"/>
          </a:xfrm>
          <a:prstGeom prst="rect">
            <a:avLst/>
          </a:prstGeom>
        </p:spPr>
        <p:txBody>
          <a:bodyPr/>
          <a:lstStyle>
            <a:lvl1pPr marL="342900" indent="-342900" algn="l" rtl="0" eaLnBrk="0" fontAlgn="base" hangingPunct="0">
              <a:spcBef>
                <a:spcPct val="20000"/>
              </a:spcBef>
              <a:spcAft>
                <a:spcPct val="0"/>
              </a:spcAft>
              <a:buClr>
                <a:srgbClr val="000000"/>
              </a:buClr>
              <a:buSzPct val="75000"/>
              <a:buFont typeface="Verdana"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24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marL="457200" lvl="1" indent="0">
              <a:buNone/>
            </a:pPr>
            <a:r>
              <a:rPr kumimoji="0" lang="en-US" b="1" kern="0" dirty="0" smtClean="0"/>
              <a:t>PLAYTESTERS</a:t>
            </a:r>
            <a:endParaRPr kumimoji="0" lang="en-US" b="1" kern="0" dirty="0" smtClean="0"/>
          </a:p>
          <a:p>
            <a:pPr lvl="1"/>
            <a:r>
              <a:rPr kumimoji="0" lang="en-US" kern="0" dirty="0" smtClean="0"/>
              <a:t>Spread out</a:t>
            </a:r>
          </a:p>
          <a:p>
            <a:pPr lvl="1"/>
            <a:r>
              <a:rPr kumimoji="0" lang="en-US" kern="0" dirty="0" smtClean="0"/>
              <a:t>Play 4 new games </a:t>
            </a:r>
          </a:p>
          <a:p>
            <a:pPr lvl="1"/>
            <a:r>
              <a:rPr kumimoji="0" lang="en-US" kern="0" dirty="0" smtClean="0"/>
              <a:t>Play each game once</a:t>
            </a:r>
          </a:p>
          <a:p>
            <a:pPr lvl="1"/>
            <a:r>
              <a:rPr kumimoji="0" lang="en-US" kern="0" dirty="0" smtClean="0"/>
              <a:t>Track </a:t>
            </a:r>
            <a:r>
              <a:rPr kumimoji="0" lang="en-US" kern="0" dirty="0"/>
              <a:t>y</a:t>
            </a:r>
            <a:r>
              <a:rPr kumimoji="0" lang="en-US" kern="0" dirty="0" smtClean="0"/>
              <a:t>our scores! </a:t>
            </a:r>
          </a:p>
        </p:txBody>
      </p:sp>
    </p:spTree>
    <p:extLst>
      <p:ext uri="{BB962C8B-B14F-4D97-AF65-F5344CB8AC3E}">
        <p14:creationId xmlns:p14="http://schemas.microsoft.com/office/powerpoint/2010/main" val="3482399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66750"/>
            <a:ext cx="8382000" cy="781050"/>
          </a:xfrm>
        </p:spPr>
        <p:txBody>
          <a:bodyPr/>
          <a:lstStyle/>
          <a:p>
            <a:r>
              <a:rPr lang="en-US" dirty="0" smtClean="0"/>
              <a:t>From </a:t>
            </a:r>
            <a:r>
              <a:rPr lang="en-US" b="1" dirty="0" smtClean="0"/>
              <a:t>A Theory of Fun </a:t>
            </a:r>
            <a:r>
              <a:rPr lang="en-US" dirty="0" smtClean="0"/>
              <a:t>– </a:t>
            </a:r>
            <a:r>
              <a:rPr lang="en-US" sz="2800" dirty="0" err="1" smtClean="0"/>
              <a:t>Raph</a:t>
            </a:r>
            <a:r>
              <a:rPr lang="en-US" sz="2800" dirty="0" smtClean="0"/>
              <a:t> </a:t>
            </a:r>
            <a:r>
              <a:rPr lang="en-US" sz="2800" dirty="0" err="1" smtClean="0"/>
              <a:t>Koster</a:t>
            </a:r>
            <a:r>
              <a:rPr lang="en-US" sz="2800" dirty="0" smtClean="0"/>
              <a:t>	</a:t>
            </a:r>
            <a:endParaRPr lang="en-US" sz="2800" dirty="0"/>
          </a:p>
        </p:txBody>
      </p:sp>
      <p:sp>
        <p:nvSpPr>
          <p:cNvPr id="3" name="Content Placeholder 2"/>
          <p:cNvSpPr>
            <a:spLocks noGrp="1"/>
          </p:cNvSpPr>
          <p:nvPr>
            <p:ph sz="quarter" idx="10"/>
          </p:nvPr>
        </p:nvSpPr>
        <p:spPr>
          <a:xfrm>
            <a:off x="533400" y="1504950"/>
            <a:ext cx="8229600" cy="3276600"/>
          </a:xfrm>
        </p:spPr>
        <p:txBody>
          <a:bodyPr/>
          <a:lstStyle/>
          <a:p>
            <a:pPr marL="0" indent="0">
              <a:buNone/>
            </a:pPr>
            <a:r>
              <a:rPr lang="en-US" sz="2400" dirty="0"/>
              <a:t>“Let’s picture a game wherein there is a gas chamber shaped like a well. You the player are dropping innocent Jews down </a:t>
            </a:r>
            <a:r>
              <a:rPr lang="en-US" sz="2400" dirty="0" smtClean="0"/>
              <a:t>(in) … </a:t>
            </a:r>
            <a:r>
              <a:rPr lang="en-US" sz="2400" dirty="0"/>
              <a:t>a</a:t>
            </a:r>
            <a:r>
              <a:rPr lang="en-US" sz="2400" dirty="0" smtClean="0"/>
              <a:t>nd they </a:t>
            </a:r>
            <a:r>
              <a:rPr lang="en-US" sz="2400" dirty="0"/>
              <a:t>come in all shapes and sizes. </a:t>
            </a:r>
            <a:r>
              <a:rPr lang="en-US" sz="2400" dirty="0" smtClean="0"/>
              <a:t>… As </a:t>
            </a:r>
            <a:r>
              <a:rPr lang="en-US" sz="2400" dirty="0"/>
              <a:t>they fall to the bottom, they grab onto each other and try </a:t>
            </a:r>
            <a:r>
              <a:rPr lang="en-US" sz="2400" dirty="0" smtClean="0"/>
              <a:t>to… get </a:t>
            </a:r>
            <a:r>
              <a:rPr lang="en-US" sz="2400" dirty="0"/>
              <a:t>to the top of the well. Should they manage to get out, the game is over and you lose. But if you pack them in tightly enough, the ones on the bottom succumb to the gas and die</a:t>
            </a:r>
            <a:r>
              <a:rPr lang="en-US" sz="2400" dirty="0" smtClean="0"/>
              <a:t>.”</a:t>
            </a:r>
            <a:endParaRPr lang="en-US" sz="2400" dirty="0"/>
          </a:p>
          <a:p>
            <a:pPr marL="0" indent="0">
              <a:buNone/>
            </a:pPr>
            <a:endParaRPr lang="en-US" dirty="0" smtClean="0"/>
          </a:p>
        </p:txBody>
      </p:sp>
    </p:spTree>
    <p:extLst>
      <p:ext uri="{BB962C8B-B14F-4D97-AF65-F5344CB8AC3E}">
        <p14:creationId xmlns:p14="http://schemas.microsoft.com/office/powerpoint/2010/main" val="3938418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66750"/>
            <a:ext cx="8458200" cy="781050"/>
          </a:xfrm>
        </p:spPr>
        <p:txBody>
          <a:bodyPr/>
          <a:lstStyle/>
          <a:p>
            <a:r>
              <a:rPr lang="en-US" dirty="0"/>
              <a:t>From </a:t>
            </a:r>
            <a:r>
              <a:rPr lang="en-US" b="1" dirty="0"/>
              <a:t>A Theory of Fun </a:t>
            </a:r>
            <a:r>
              <a:rPr lang="en-US" dirty="0"/>
              <a:t>– </a:t>
            </a:r>
            <a:r>
              <a:rPr lang="en-US" sz="2800" dirty="0" err="1"/>
              <a:t>Raph</a:t>
            </a:r>
            <a:r>
              <a:rPr lang="en-US" sz="2800" dirty="0"/>
              <a:t> </a:t>
            </a:r>
            <a:r>
              <a:rPr lang="en-US" sz="2800" dirty="0" err="1"/>
              <a:t>Koster</a:t>
            </a:r>
            <a:r>
              <a:rPr lang="en-US" sz="2800" dirty="0"/>
              <a:t> </a:t>
            </a:r>
            <a:r>
              <a:rPr lang="en-US" dirty="0" smtClean="0"/>
              <a:t>		</a:t>
            </a:r>
            <a:endParaRPr lang="en-US" sz="2800" dirty="0"/>
          </a:p>
        </p:txBody>
      </p:sp>
      <p:sp>
        <p:nvSpPr>
          <p:cNvPr id="3" name="Content Placeholder 2"/>
          <p:cNvSpPr>
            <a:spLocks noGrp="1"/>
          </p:cNvSpPr>
          <p:nvPr>
            <p:ph sz="quarter" idx="10"/>
          </p:nvPr>
        </p:nvSpPr>
        <p:spPr>
          <a:xfrm>
            <a:off x="533400" y="1504950"/>
            <a:ext cx="8077200" cy="3276600"/>
          </a:xfrm>
        </p:spPr>
        <p:txBody>
          <a:bodyPr/>
          <a:lstStyle/>
          <a:p>
            <a:pPr marL="0" indent="0">
              <a:buNone/>
            </a:pPr>
            <a:r>
              <a:rPr lang="en-US" sz="2400" dirty="0"/>
              <a:t>“I do not want to play this game. Do you? Yet it is Tetris. You could have well-proven, stellar game design mechanics applied towards a quite repugnant premise</a:t>
            </a:r>
            <a:r>
              <a:rPr lang="en-US" sz="2400" dirty="0" smtClean="0"/>
              <a:t>.”</a:t>
            </a:r>
          </a:p>
          <a:p>
            <a:pPr marL="0" indent="0">
              <a:buNone/>
            </a:pPr>
            <a:endParaRPr lang="en-US" sz="2400" dirty="0"/>
          </a:p>
          <a:p>
            <a:r>
              <a:rPr lang="en-US" dirty="0"/>
              <a:t>There have been (at least) TWO games that have done (almost) exactly this!</a:t>
            </a:r>
          </a:p>
          <a:p>
            <a:pPr marL="0" indent="0">
              <a:buNone/>
            </a:pPr>
            <a:endParaRPr lang="en-US" dirty="0" smtClean="0"/>
          </a:p>
        </p:txBody>
      </p:sp>
    </p:spTree>
    <p:extLst>
      <p:ext uri="{BB962C8B-B14F-4D97-AF65-F5344CB8AC3E}">
        <p14:creationId xmlns:p14="http://schemas.microsoft.com/office/powerpoint/2010/main" val="42689571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66750"/>
            <a:ext cx="8458200" cy="781050"/>
          </a:xfrm>
        </p:spPr>
        <p:txBody>
          <a:bodyPr/>
          <a:lstStyle/>
          <a:p>
            <a:r>
              <a:rPr lang="en-US" dirty="0" smtClean="0"/>
              <a:t>“Dead Drop”</a:t>
            </a:r>
            <a:endParaRPr lang="en-US" sz="2800" dirty="0"/>
          </a:p>
        </p:txBody>
      </p:sp>
      <p:sp>
        <p:nvSpPr>
          <p:cNvPr id="3" name="Content Placeholder 2"/>
          <p:cNvSpPr>
            <a:spLocks noGrp="1"/>
          </p:cNvSpPr>
          <p:nvPr>
            <p:ph sz="quarter" idx="10"/>
          </p:nvPr>
        </p:nvSpPr>
        <p:spPr>
          <a:xfrm>
            <a:off x="152400" y="1504950"/>
            <a:ext cx="4724400" cy="3276600"/>
          </a:xfrm>
        </p:spPr>
        <p:txBody>
          <a:bodyPr/>
          <a:lstStyle/>
          <a:p>
            <a:pPr lvl="1"/>
            <a:r>
              <a:rPr lang="en-US" b="1" dirty="0" smtClean="0"/>
              <a:t>Monty Python’s Quest for the Holy Grail</a:t>
            </a:r>
          </a:p>
          <a:p>
            <a:pPr lvl="1"/>
            <a:r>
              <a:rPr lang="en-US" dirty="0" smtClean="0"/>
              <a:t>Lesley Mathieson, 1996</a:t>
            </a:r>
          </a:p>
          <a:p>
            <a:pPr lvl="1"/>
            <a:r>
              <a:rPr lang="en-US" dirty="0" smtClean="0"/>
              <a:t>Tetris with Dead Bodies</a:t>
            </a:r>
            <a:endParaRPr lang="en-US" dirty="0"/>
          </a:p>
          <a:p>
            <a:pPr marL="0" indent="0">
              <a:buNone/>
            </a:pPr>
            <a:endParaRPr lang="en-US" dirty="0" smtClean="0"/>
          </a:p>
        </p:txBody>
      </p:sp>
      <p:pic>
        <p:nvPicPr>
          <p:cNvPr id="4" name="Picture 3" descr="http://i.imgur.com/PheaFt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5037" y="1945640"/>
            <a:ext cx="4160363" cy="2988310"/>
          </a:xfrm>
          <a:prstGeom prst="rect">
            <a:avLst/>
          </a:prstGeom>
          <a:noFill/>
          <a:ln>
            <a:noFill/>
          </a:ln>
        </p:spPr>
      </p:pic>
    </p:spTree>
    <p:extLst>
      <p:ext uri="{BB962C8B-B14F-4D97-AF65-F5344CB8AC3E}">
        <p14:creationId xmlns:p14="http://schemas.microsoft.com/office/powerpoint/2010/main" val="26232595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66750"/>
            <a:ext cx="8458200" cy="781050"/>
          </a:xfrm>
        </p:spPr>
        <p:txBody>
          <a:bodyPr/>
          <a:lstStyle/>
          <a:p>
            <a:r>
              <a:rPr lang="en-US" b="1" dirty="0" err="1"/>
              <a:t>Calabou</a:t>
            </a:r>
            <a:r>
              <a:rPr lang="en-US" b="1" i="1" dirty="0" err="1"/>
              <a:t>ç</a:t>
            </a:r>
            <a:r>
              <a:rPr lang="en-US" b="1" dirty="0" err="1"/>
              <a:t>o</a:t>
            </a:r>
            <a:r>
              <a:rPr lang="en-US" b="1" dirty="0"/>
              <a:t> </a:t>
            </a:r>
            <a:r>
              <a:rPr lang="en-US" b="1" dirty="0" err="1" smtClean="0"/>
              <a:t>T</a:t>
            </a:r>
            <a:r>
              <a:rPr lang="en-US" b="1" i="1" dirty="0" err="1" smtClean="0"/>
              <a:t>é</a:t>
            </a:r>
            <a:r>
              <a:rPr lang="en-US" b="1" dirty="0" err="1" smtClean="0"/>
              <a:t>trico</a:t>
            </a:r>
            <a:r>
              <a:rPr lang="en-US" b="1" dirty="0" smtClean="0"/>
              <a:t> </a:t>
            </a:r>
            <a:r>
              <a:rPr lang="en-US" sz="2800" dirty="0" smtClean="0"/>
              <a:t>(</a:t>
            </a:r>
            <a:r>
              <a:rPr lang="en-US" sz="2800" dirty="0" err="1" smtClean="0"/>
              <a:t>Tetric</a:t>
            </a:r>
            <a:r>
              <a:rPr lang="en-US" sz="2800" dirty="0" smtClean="0"/>
              <a:t> Dungeon)</a:t>
            </a:r>
            <a:endParaRPr lang="en-US" sz="2800" dirty="0"/>
          </a:p>
        </p:txBody>
      </p:sp>
      <p:sp>
        <p:nvSpPr>
          <p:cNvPr id="3" name="Content Placeholder 2"/>
          <p:cNvSpPr>
            <a:spLocks noGrp="1"/>
          </p:cNvSpPr>
          <p:nvPr>
            <p:ph sz="quarter" idx="10"/>
          </p:nvPr>
        </p:nvSpPr>
        <p:spPr>
          <a:xfrm>
            <a:off x="152400" y="1504950"/>
            <a:ext cx="4191000" cy="3276600"/>
          </a:xfrm>
        </p:spPr>
        <p:txBody>
          <a:bodyPr/>
          <a:lstStyle/>
          <a:p>
            <a:pPr lvl="1"/>
            <a:r>
              <a:rPr lang="en-US" dirty="0"/>
              <a:t>Raphael </a:t>
            </a:r>
            <a:r>
              <a:rPr lang="en-US" dirty="0" err="1" smtClean="0"/>
              <a:t>Aleixo</a:t>
            </a:r>
            <a:r>
              <a:rPr lang="en-US" dirty="0" smtClean="0"/>
              <a:t>, 2008</a:t>
            </a:r>
          </a:p>
          <a:p>
            <a:pPr lvl="1"/>
            <a:r>
              <a:rPr lang="en-US" dirty="0" smtClean="0"/>
              <a:t>Designed in response to </a:t>
            </a:r>
            <a:r>
              <a:rPr lang="en-US" b="1" dirty="0" smtClean="0"/>
              <a:t>A Theory of Fun</a:t>
            </a:r>
          </a:p>
          <a:p>
            <a:pPr lvl="2">
              <a:buNone/>
            </a:pPr>
            <a:r>
              <a:rPr lang="en-US" dirty="0" smtClean="0"/>
              <a:t>(</a:t>
            </a:r>
            <a:r>
              <a:rPr lang="en-US" dirty="0" err="1" smtClean="0"/>
              <a:t>Koster</a:t>
            </a:r>
            <a:r>
              <a:rPr lang="en-US" dirty="0" smtClean="0"/>
              <a:t> noted on his website that he found it grimly unappealing, but played it anyway.)</a:t>
            </a:r>
          </a:p>
          <a:p>
            <a:pPr lvl="1"/>
            <a:endParaRPr lang="en-US" b="1" dirty="0"/>
          </a:p>
          <a:p>
            <a:pPr marL="0" indent="0">
              <a:buNone/>
            </a:pPr>
            <a:endParaRPr lang="en-US" dirty="0" smtClean="0"/>
          </a:p>
        </p:txBody>
      </p:sp>
      <p:pic>
        <p:nvPicPr>
          <p:cNvPr id="5" name="Picture 4" descr="http://blog.politiken.dk/klik/files/2011/05/skc3a6rmbillede-2011-05-20-kl-102221.png"/>
          <p:cNvPicPr/>
          <p:nvPr/>
        </p:nvPicPr>
        <p:blipFill>
          <a:blip r:embed="rId3">
            <a:extLst>
              <a:ext uri="{28A0092B-C50C-407E-A947-70E740481C1C}">
                <a14:useLocalDpi xmlns:a14="http://schemas.microsoft.com/office/drawing/2010/main" val="0"/>
              </a:ext>
            </a:extLst>
          </a:blip>
          <a:srcRect/>
          <a:stretch>
            <a:fillRect/>
          </a:stretch>
        </p:blipFill>
        <p:spPr bwMode="auto">
          <a:xfrm>
            <a:off x="4762500" y="1962150"/>
            <a:ext cx="4160362" cy="2988310"/>
          </a:xfrm>
          <a:prstGeom prst="rect">
            <a:avLst/>
          </a:prstGeom>
          <a:noFill/>
          <a:ln>
            <a:noFill/>
          </a:ln>
        </p:spPr>
      </p:pic>
    </p:spTree>
    <p:extLst>
      <p:ext uri="{BB962C8B-B14F-4D97-AF65-F5344CB8AC3E}">
        <p14:creationId xmlns:p14="http://schemas.microsoft.com/office/powerpoint/2010/main" val="8356282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66750"/>
            <a:ext cx="8458200" cy="781050"/>
          </a:xfrm>
        </p:spPr>
        <p:txBody>
          <a:bodyPr/>
          <a:lstStyle/>
          <a:p>
            <a:r>
              <a:rPr lang="en-US" dirty="0" smtClean="0"/>
              <a:t>The Carrot &amp; The Stick</a:t>
            </a:r>
            <a:endParaRPr lang="en-US" sz="2800" dirty="0"/>
          </a:p>
        </p:txBody>
      </p:sp>
      <p:sp>
        <p:nvSpPr>
          <p:cNvPr id="3" name="Content Placeholder 2"/>
          <p:cNvSpPr>
            <a:spLocks noGrp="1"/>
          </p:cNvSpPr>
          <p:nvPr>
            <p:ph sz="quarter" idx="10"/>
          </p:nvPr>
        </p:nvSpPr>
        <p:spPr>
          <a:xfrm>
            <a:off x="304800" y="1504950"/>
            <a:ext cx="8458200" cy="3276600"/>
          </a:xfrm>
        </p:spPr>
        <p:txBody>
          <a:bodyPr/>
          <a:lstStyle/>
          <a:p>
            <a:pPr lvl="1"/>
            <a:r>
              <a:rPr lang="en-US" dirty="0" smtClean="0"/>
              <a:t>Fiction can be used to push players away… </a:t>
            </a:r>
            <a:endParaRPr lang="en-US" dirty="0" smtClean="0"/>
          </a:p>
          <a:p>
            <a:pPr lvl="1"/>
            <a:r>
              <a:rPr lang="en-US" dirty="0" smtClean="0"/>
              <a:t>OR to draw them in, </a:t>
            </a:r>
            <a:endParaRPr lang="en-US" dirty="0" smtClean="0"/>
          </a:p>
          <a:p>
            <a:pPr marL="0" indent="0">
              <a:buNone/>
            </a:pPr>
            <a:endParaRPr lang="en-US" dirty="0" smtClean="0"/>
          </a:p>
        </p:txBody>
      </p:sp>
    </p:spTree>
    <p:extLst>
      <p:ext uri="{BB962C8B-B14F-4D97-AF65-F5344CB8AC3E}">
        <p14:creationId xmlns:p14="http://schemas.microsoft.com/office/powerpoint/2010/main" val="930304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Stage 4 		</a:t>
            </a:r>
            <a:r>
              <a:rPr lang="en-US" dirty="0" smtClean="0"/>
              <a:t>   </a:t>
            </a:r>
            <a:r>
              <a:rPr lang="en-US" sz="2800" dirty="0" smtClean="0"/>
              <a:t>Until 5:00</a:t>
            </a:r>
            <a:endParaRPr lang="en-US" sz="2800" dirty="0"/>
          </a:p>
        </p:txBody>
      </p:sp>
      <p:sp>
        <p:nvSpPr>
          <p:cNvPr id="3" name="Content Placeholder 2"/>
          <p:cNvSpPr>
            <a:spLocks noGrp="1"/>
          </p:cNvSpPr>
          <p:nvPr>
            <p:ph sz="quarter" idx="10"/>
          </p:nvPr>
        </p:nvSpPr>
        <p:spPr>
          <a:xfrm>
            <a:off x="533400" y="1504950"/>
            <a:ext cx="8077200" cy="3276600"/>
          </a:xfrm>
        </p:spPr>
        <p:txBody>
          <a:bodyPr/>
          <a:lstStyle/>
          <a:p>
            <a:r>
              <a:rPr lang="en-US" dirty="0" smtClean="0"/>
              <a:t>ITERATE based on your data</a:t>
            </a:r>
          </a:p>
          <a:p>
            <a:r>
              <a:rPr lang="en-US" dirty="0" smtClean="0"/>
              <a:t>ONE FINAL CHANGE</a:t>
            </a:r>
          </a:p>
          <a:p>
            <a:r>
              <a:rPr lang="en-US" dirty="0"/>
              <a:t>Still </a:t>
            </a:r>
            <a:r>
              <a:rPr lang="en-US" dirty="0" smtClean="0"/>
              <a:t>do not change </a:t>
            </a:r>
            <a:r>
              <a:rPr lang="en-US" dirty="0"/>
              <a:t>ANY </a:t>
            </a:r>
            <a:r>
              <a:rPr lang="en-US" dirty="0" smtClean="0"/>
              <a:t>mechanic</a:t>
            </a:r>
            <a:endParaRPr lang="en-US" dirty="0"/>
          </a:p>
          <a:p>
            <a:r>
              <a:rPr lang="en-US" dirty="0" smtClean="0"/>
              <a:t>Change ONLY the labels to push players toward non-optimal decisions</a:t>
            </a:r>
          </a:p>
          <a:p>
            <a:r>
              <a:rPr lang="en-US" dirty="0" smtClean="0"/>
              <a:t>DON’T HOLD BACK!</a:t>
            </a:r>
          </a:p>
        </p:txBody>
      </p:sp>
    </p:spTree>
    <p:extLst>
      <p:ext uri="{BB962C8B-B14F-4D97-AF65-F5344CB8AC3E}">
        <p14:creationId xmlns:p14="http://schemas.microsoft.com/office/powerpoint/2010/main" val="756803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mean by ‘Meaning’?</a:t>
            </a:r>
            <a:endParaRPr lang="en-US" dirty="0"/>
          </a:p>
        </p:txBody>
      </p:sp>
      <p:sp>
        <p:nvSpPr>
          <p:cNvPr id="3" name="Content Placeholder 2"/>
          <p:cNvSpPr>
            <a:spLocks noGrp="1"/>
          </p:cNvSpPr>
          <p:nvPr>
            <p:ph sz="quarter" idx="10"/>
          </p:nvPr>
        </p:nvSpPr>
        <p:spPr>
          <a:xfrm>
            <a:off x="533400" y="1504950"/>
            <a:ext cx="7620000" cy="2743200"/>
          </a:xfrm>
        </p:spPr>
        <p:txBody>
          <a:bodyPr/>
          <a:lstStyle/>
          <a:p>
            <a:r>
              <a:rPr lang="en-US" dirty="0"/>
              <a:t>Meaning is what the game is about </a:t>
            </a:r>
            <a:r>
              <a:rPr lang="en-US" dirty="0" smtClean="0"/>
              <a:t>       (if anything)</a:t>
            </a:r>
            <a:endParaRPr lang="en-US" dirty="0"/>
          </a:p>
          <a:p>
            <a:r>
              <a:rPr lang="en-US" dirty="0"/>
              <a:t>Meaning is the </a:t>
            </a:r>
            <a:r>
              <a:rPr lang="en-US" dirty="0" smtClean="0"/>
              <a:t>IDEA </a:t>
            </a:r>
            <a:r>
              <a:rPr lang="en-US" dirty="0"/>
              <a:t>that attaches to an event in our </a:t>
            </a:r>
            <a:r>
              <a:rPr lang="en-US" dirty="0" smtClean="0"/>
              <a:t>minds</a:t>
            </a:r>
            <a:endParaRPr lang="en-US" dirty="0"/>
          </a:p>
          <a:p>
            <a:r>
              <a:rPr lang="en-US" dirty="0"/>
              <a:t>Meaning </a:t>
            </a:r>
            <a:r>
              <a:rPr lang="en-US" dirty="0" smtClean="0"/>
              <a:t>can make </a:t>
            </a:r>
            <a:r>
              <a:rPr lang="en-US" dirty="0"/>
              <a:t>us </a:t>
            </a:r>
            <a:r>
              <a:rPr lang="en-US" dirty="0" smtClean="0"/>
              <a:t>CARE</a:t>
            </a:r>
            <a:endParaRPr lang="en-US" dirty="0"/>
          </a:p>
        </p:txBody>
      </p:sp>
    </p:spTree>
    <p:extLst>
      <p:ext uri="{BB962C8B-B14F-4D97-AF65-F5344CB8AC3E}">
        <p14:creationId xmlns:p14="http://schemas.microsoft.com/office/powerpoint/2010/main" val="17369343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Test				</a:t>
            </a:r>
            <a:r>
              <a:rPr lang="en-US" dirty="0" smtClean="0"/>
              <a:t>   </a:t>
            </a:r>
            <a:r>
              <a:rPr lang="en-US" sz="2800" dirty="0" smtClean="0"/>
              <a:t>Until 5:20</a:t>
            </a:r>
            <a:endParaRPr lang="en-US" sz="2800" dirty="0"/>
          </a:p>
        </p:txBody>
      </p:sp>
      <p:sp>
        <p:nvSpPr>
          <p:cNvPr id="3" name="Content Placeholder 2"/>
          <p:cNvSpPr>
            <a:spLocks noGrp="1"/>
          </p:cNvSpPr>
          <p:nvPr>
            <p:ph sz="quarter" idx="10"/>
          </p:nvPr>
        </p:nvSpPr>
        <p:spPr>
          <a:xfrm>
            <a:off x="533400" y="1504950"/>
            <a:ext cx="8077200" cy="609600"/>
          </a:xfrm>
        </p:spPr>
        <p:txBody>
          <a:bodyPr/>
          <a:lstStyle/>
          <a:p>
            <a:pPr marL="0" indent="0">
              <a:buNone/>
            </a:pPr>
            <a:r>
              <a:rPr lang="en-US" dirty="0" smtClean="0"/>
              <a:t>Send 4 </a:t>
            </a:r>
            <a:r>
              <a:rPr lang="en-US" dirty="0" err="1" smtClean="0"/>
              <a:t>Playtesters</a:t>
            </a:r>
            <a:r>
              <a:rPr lang="en-US" dirty="0" smtClean="0"/>
              <a:t> to play the last games.</a:t>
            </a:r>
            <a:endParaRPr lang="en-US" b="1" dirty="0"/>
          </a:p>
        </p:txBody>
      </p:sp>
      <p:sp>
        <p:nvSpPr>
          <p:cNvPr id="4" name="Content Placeholder 2"/>
          <p:cNvSpPr txBox="1">
            <a:spLocks/>
          </p:cNvSpPr>
          <p:nvPr/>
        </p:nvSpPr>
        <p:spPr>
          <a:xfrm>
            <a:off x="304800" y="2190750"/>
            <a:ext cx="4343400" cy="2667000"/>
          </a:xfrm>
          <a:prstGeom prst="rect">
            <a:avLst/>
          </a:prstGeom>
        </p:spPr>
        <p:txBody>
          <a:bodyPr/>
          <a:lstStyle>
            <a:lvl1pPr marL="342900" indent="-342900" algn="l" rtl="0" eaLnBrk="0" fontAlgn="base" hangingPunct="0">
              <a:spcBef>
                <a:spcPct val="20000"/>
              </a:spcBef>
              <a:spcAft>
                <a:spcPct val="0"/>
              </a:spcAft>
              <a:buClr>
                <a:srgbClr val="000000"/>
              </a:buClr>
              <a:buSzPct val="75000"/>
              <a:buFont typeface="Verdana"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24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marL="457200" lvl="1" indent="0">
              <a:buNone/>
            </a:pPr>
            <a:r>
              <a:rPr kumimoji="0" lang="en-US" b="1" kern="0" dirty="0" smtClean="0"/>
              <a:t>STAY &amp; TEACH</a:t>
            </a:r>
            <a:endParaRPr kumimoji="0" lang="en-US" b="1" kern="0" dirty="0" smtClean="0"/>
          </a:p>
          <a:p>
            <a:pPr lvl="1"/>
            <a:r>
              <a:rPr kumimoji="0" lang="en-US" kern="0" dirty="0" smtClean="0"/>
              <a:t>SELL the story!</a:t>
            </a:r>
          </a:p>
          <a:p>
            <a:pPr lvl="1"/>
            <a:r>
              <a:rPr kumimoji="0" lang="en-US" kern="0" dirty="0" smtClean="0"/>
              <a:t>Kleenex </a:t>
            </a:r>
            <a:r>
              <a:rPr kumimoji="0" lang="en-US" kern="0" dirty="0"/>
              <a:t>Testing</a:t>
            </a:r>
          </a:p>
          <a:p>
            <a:pPr lvl="1"/>
            <a:r>
              <a:rPr kumimoji="0" lang="en-US" kern="0" dirty="0" smtClean="0"/>
              <a:t>Track player choices and results</a:t>
            </a:r>
          </a:p>
          <a:p>
            <a:pPr lvl="1"/>
            <a:r>
              <a:rPr kumimoji="0" lang="en-US" kern="0" dirty="0" smtClean="0"/>
              <a:t>Data is King!</a:t>
            </a:r>
          </a:p>
        </p:txBody>
      </p:sp>
      <p:sp>
        <p:nvSpPr>
          <p:cNvPr id="5" name="Content Placeholder 2"/>
          <p:cNvSpPr txBox="1">
            <a:spLocks/>
          </p:cNvSpPr>
          <p:nvPr/>
        </p:nvSpPr>
        <p:spPr>
          <a:xfrm>
            <a:off x="4648200" y="2190750"/>
            <a:ext cx="4343400" cy="2667000"/>
          </a:xfrm>
          <a:prstGeom prst="rect">
            <a:avLst/>
          </a:prstGeom>
        </p:spPr>
        <p:txBody>
          <a:bodyPr/>
          <a:lstStyle>
            <a:lvl1pPr marL="342900" indent="-342900" algn="l" rtl="0" eaLnBrk="0" fontAlgn="base" hangingPunct="0">
              <a:spcBef>
                <a:spcPct val="20000"/>
              </a:spcBef>
              <a:spcAft>
                <a:spcPct val="0"/>
              </a:spcAft>
              <a:buClr>
                <a:srgbClr val="000000"/>
              </a:buClr>
              <a:buSzPct val="75000"/>
              <a:buFont typeface="Verdana"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24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marL="457200" lvl="1" indent="0">
              <a:buNone/>
            </a:pPr>
            <a:r>
              <a:rPr kumimoji="0" lang="en-US" b="1" kern="0" dirty="0" smtClean="0"/>
              <a:t>PLAYTESTERS</a:t>
            </a:r>
            <a:endParaRPr kumimoji="0" lang="en-US" b="1" kern="0" dirty="0" smtClean="0"/>
          </a:p>
          <a:p>
            <a:pPr lvl="1"/>
            <a:r>
              <a:rPr kumimoji="0" lang="en-US" kern="0" dirty="0" smtClean="0"/>
              <a:t>Spread out</a:t>
            </a:r>
          </a:p>
          <a:p>
            <a:pPr lvl="1"/>
            <a:r>
              <a:rPr kumimoji="0" lang="en-US" kern="0" dirty="0" smtClean="0"/>
              <a:t>Play only new games</a:t>
            </a:r>
          </a:p>
          <a:p>
            <a:pPr lvl="1"/>
            <a:r>
              <a:rPr kumimoji="0" lang="en-US" kern="0" dirty="0" smtClean="0"/>
              <a:t>Play each </a:t>
            </a:r>
            <a:r>
              <a:rPr kumimoji="0" lang="en-US" kern="0" dirty="0"/>
              <a:t>g</a:t>
            </a:r>
            <a:r>
              <a:rPr kumimoji="0" lang="en-US" kern="0" dirty="0" smtClean="0"/>
              <a:t>ame </a:t>
            </a:r>
            <a:r>
              <a:rPr kumimoji="0" lang="en-US" kern="0" dirty="0" smtClean="0"/>
              <a:t>once</a:t>
            </a:r>
          </a:p>
          <a:p>
            <a:pPr lvl="1"/>
            <a:r>
              <a:rPr kumimoji="0" lang="en-US" kern="0" dirty="0" smtClean="0"/>
              <a:t>Play quickly!</a:t>
            </a:r>
            <a:endParaRPr kumimoji="0" lang="en-US" kern="0" dirty="0" smtClean="0"/>
          </a:p>
          <a:p>
            <a:pPr lvl="1"/>
            <a:r>
              <a:rPr kumimoji="0" lang="en-US" b="1" kern="0" dirty="0" smtClean="0"/>
              <a:t>I have </a:t>
            </a:r>
            <a:r>
              <a:rPr kumimoji="0" lang="en-US" b="1" kern="0" dirty="0" smtClean="0"/>
              <a:t>Pr</a:t>
            </a:r>
            <a:r>
              <a:rPr kumimoji="0" lang="en-US" b="1" kern="0" dirty="0" smtClean="0"/>
              <a:t>izes!</a:t>
            </a:r>
            <a:endParaRPr kumimoji="0" lang="en-US" b="1" kern="0" dirty="0" smtClean="0"/>
          </a:p>
        </p:txBody>
      </p:sp>
    </p:spTree>
    <p:extLst>
      <p:ext uri="{BB962C8B-B14F-4D97-AF65-F5344CB8AC3E}">
        <p14:creationId xmlns:p14="http://schemas.microsoft.com/office/powerpoint/2010/main" val="27856343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Discussion</a:t>
            </a:r>
            <a:endParaRPr lang="en-US" dirty="0"/>
          </a:p>
        </p:txBody>
      </p:sp>
      <p:sp>
        <p:nvSpPr>
          <p:cNvPr id="3" name="Content Placeholder 2"/>
          <p:cNvSpPr>
            <a:spLocks noGrp="1"/>
          </p:cNvSpPr>
          <p:nvPr>
            <p:ph sz="quarter" idx="10"/>
          </p:nvPr>
        </p:nvSpPr>
        <p:spPr>
          <a:xfrm>
            <a:off x="533400" y="1504950"/>
            <a:ext cx="8077200" cy="3124200"/>
          </a:xfrm>
        </p:spPr>
        <p:txBody>
          <a:bodyPr/>
          <a:lstStyle/>
          <a:p>
            <a:r>
              <a:rPr lang="en-US" dirty="0" smtClean="0"/>
              <a:t>What effect does the promise of a prize </a:t>
            </a:r>
            <a:r>
              <a:rPr lang="en-US" dirty="0" smtClean="0"/>
              <a:t>have on the </a:t>
            </a:r>
            <a:r>
              <a:rPr lang="en-US" dirty="0" err="1" smtClean="0"/>
              <a:t>playtesters</a:t>
            </a:r>
            <a:r>
              <a:rPr lang="en-US" dirty="0" smtClean="0"/>
              <a:t>?</a:t>
            </a:r>
            <a:endParaRPr lang="en-US" dirty="0" smtClean="0"/>
          </a:p>
          <a:p>
            <a:r>
              <a:rPr lang="en-US" dirty="0" smtClean="0"/>
              <a:t>Where there games you did not WANT to </a:t>
            </a:r>
            <a:r>
              <a:rPr lang="en-US" dirty="0" smtClean="0"/>
              <a:t>play because of the story?</a:t>
            </a:r>
            <a:endParaRPr lang="en-US" dirty="0" smtClean="0"/>
          </a:p>
          <a:p>
            <a:r>
              <a:rPr lang="en-US" dirty="0" smtClean="0"/>
              <a:t>Any final thoughts / observations?</a:t>
            </a:r>
          </a:p>
          <a:p>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sz="quarter" idx="10"/>
          </p:nvPr>
        </p:nvSpPr>
        <p:spPr>
          <a:xfrm>
            <a:off x="457200" y="1504950"/>
            <a:ext cx="8153400" cy="3352800"/>
          </a:xfrm>
        </p:spPr>
        <p:txBody>
          <a:bodyPr/>
          <a:lstStyle/>
          <a:p>
            <a:r>
              <a:rPr lang="en-US" dirty="0" smtClean="0"/>
              <a:t>Labels and Fiction can change Meaning</a:t>
            </a:r>
          </a:p>
          <a:p>
            <a:r>
              <a:rPr lang="en-US" dirty="0" smtClean="0"/>
              <a:t>Meaning </a:t>
            </a:r>
            <a:r>
              <a:rPr lang="en-US" dirty="0" smtClean="0"/>
              <a:t>directly affects </a:t>
            </a:r>
            <a:r>
              <a:rPr lang="en-US" dirty="0" smtClean="0"/>
              <a:t>Dynamics</a:t>
            </a:r>
          </a:p>
          <a:p>
            <a:r>
              <a:rPr lang="en-US" dirty="0" smtClean="0"/>
              <a:t>Tension between Meaningful play and Optimized </a:t>
            </a:r>
            <a:r>
              <a:rPr lang="en-US" dirty="0" smtClean="0"/>
              <a:t>(‘rational’) play </a:t>
            </a:r>
            <a:r>
              <a:rPr lang="en-US" dirty="0" smtClean="0"/>
              <a:t>strategies</a:t>
            </a:r>
          </a:p>
          <a:p>
            <a:pPr marL="0" indent="0">
              <a:buNone/>
            </a:pPr>
            <a:endParaRPr lang="en-US" dirty="0" smtClean="0"/>
          </a:p>
          <a:p>
            <a:endParaRPr lang="en-US" dirty="0" smtClean="0"/>
          </a:p>
          <a:p>
            <a:endParaRPr lang="en-US" dirty="0" smtClean="0"/>
          </a:p>
        </p:txBody>
      </p:sp>
    </p:spTree>
    <p:extLst>
      <p:ext uri="{BB962C8B-B14F-4D97-AF65-F5344CB8AC3E}">
        <p14:creationId xmlns:p14="http://schemas.microsoft.com/office/powerpoint/2010/main" val="39723625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sz="quarter" idx="10"/>
          </p:nvPr>
        </p:nvSpPr>
        <p:spPr>
          <a:xfrm>
            <a:off x="457200" y="1504950"/>
            <a:ext cx="8382000" cy="3352800"/>
          </a:xfrm>
        </p:spPr>
        <p:txBody>
          <a:bodyPr/>
          <a:lstStyle/>
          <a:p>
            <a:r>
              <a:rPr lang="en-US" dirty="0" smtClean="0"/>
              <a:t>EVERYONE return to room 236 at 5:30</a:t>
            </a:r>
            <a:endParaRPr lang="en-US" dirty="0"/>
          </a:p>
          <a:p>
            <a:pPr lvl="1"/>
            <a:r>
              <a:rPr lang="en-US" dirty="0" smtClean="0"/>
              <a:t>Q/A and final Wrap-Up</a:t>
            </a:r>
          </a:p>
          <a:p>
            <a:pPr marL="457200" lvl="1" indent="0">
              <a:buNone/>
            </a:pPr>
            <a:endParaRPr lang="en-US" dirty="0" smtClean="0"/>
          </a:p>
          <a:p>
            <a:pPr lvl="1"/>
            <a:endParaRPr lang="en-US" dirty="0"/>
          </a:p>
          <a:p>
            <a:pPr lvl="1"/>
            <a:r>
              <a:rPr lang="en-US" dirty="0" smtClean="0"/>
              <a:t>Andy Ashcraft</a:t>
            </a:r>
          </a:p>
          <a:p>
            <a:pPr lvl="1"/>
            <a:r>
              <a:rPr lang="en-US" dirty="0" smtClean="0"/>
              <a:t>Daniel Cook</a:t>
            </a:r>
          </a:p>
          <a:p>
            <a:pPr lvl="1"/>
            <a:r>
              <a:rPr lang="en-US" dirty="0" smtClean="0"/>
              <a:t>Marc LeBlanc</a:t>
            </a:r>
          </a:p>
          <a:p>
            <a:pPr marL="457200" lvl="1" indent="0">
              <a:buNone/>
            </a:pPr>
            <a:r>
              <a:rPr lang="en-US" dirty="0" smtClean="0"/>
              <a:t> </a:t>
            </a:r>
          </a:p>
          <a:p>
            <a:endParaRPr lang="en-US" dirty="0" smtClean="0"/>
          </a:p>
          <a:p>
            <a:endParaRPr lang="en-US" dirty="0" smtClean="0"/>
          </a:p>
        </p:txBody>
      </p:sp>
    </p:spTree>
    <p:extLst>
      <p:ext uri="{BB962C8B-B14F-4D97-AF65-F5344CB8AC3E}">
        <p14:creationId xmlns:p14="http://schemas.microsoft.com/office/powerpoint/2010/main" val="3014922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Games without ‘Meaning’?</a:t>
            </a:r>
            <a:endParaRPr lang="en-US" dirty="0"/>
          </a:p>
        </p:txBody>
      </p:sp>
      <p:sp>
        <p:nvSpPr>
          <p:cNvPr id="3" name="Content Placeholder 2"/>
          <p:cNvSpPr>
            <a:spLocks noGrp="1"/>
          </p:cNvSpPr>
          <p:nvPr>
            <p:ph sz="quarter" idx="10"/>
          </p:nvPr>
        </p:nvSpPr>
        <p:spPr>
          <a:xfrm>
            <a:off x="533400" y="1504950"/>
            <a:ext cx="7620000" cy="2743200"/>
          </a:xfrm>
        </p:spPr>
        <p:txBody>
          <a:bodyPr/>
          <a:lstStyle/>
          <a:p>
            <a:r>
              <a:rPr lang="en-US" dirty="0" smtClean="0"/>
              <a:t>Yahtzee, </a:t>
            </a:r>
            <a:r>
              <a:rPr lang="en-US" dirty="0" smtClean="0"/>
              <a:t>Craps, many sports</a:t>
            </a:r>
            <a:endParaRPr lang="en-US" dirty="0"/>
          </a:p>
          <a:p>
            <a:r>
              <a:rPr lang="en-US" dirty="0" smtClean="0"/>
              <a:t>Traditional card </a:t>
            </a:r>
            <a:r>
              <a:rPr lang="en-US" dirty="0"/>
              <a:t>g</a:t>
            </a:r>
            <a:r>
              <a:rPr lang="en-US" dirty="0" smtClean="0"/>
              <a:t>ames</a:t>
            </a:r>
            <a:endParaRPr lang="en-US" dirty="0"/>
          </a:p>
          <a:p>
            <a:pPr lvl="1"/>
            <a:r>
              <a:rPr lang="en-US" dirty="0" smtClean="0"/>
              <a:t>What does it MEAN to win a hand of Poker?</a:t>
            </a:r>
          </a:p>
          <a:p>
            <a:pPr lvl="1"/>
            <a:r>
              <a:rPr lang="en-US" dirty="0" smtClean="0"/>
              <a:t>You’re wealthier than you were - </a:t>
            </a:r>
            <a:r>
              <a:rPr lang="en-US" dirty="0" smtClean="0"/>
              <a:t>stakes</a:t>
            </a:r>
            <a:r>
              <a:rPr lang="en-US" dirty="0" smtClean="0"/>
              <a:t>!</a:t>
            </a:r>
          </a:p>
          <a:p>
            <a:pPr lvl="1"/>
            <a:r>
              <a:rPr lang="en-US" dirty="0" smtClean="0"/>
              <a:t>“Good at Poker” (Lucky?  Skilled?  Cool?)</a:t>
            </a:r>
            <a:endParaRPr lang="en-US" dirty="0"/>
          </a:p>
        </p:txBody>
      </p:sp>
    </p:spTree>
    <p:extLst>
      <p:ext uri="{BB962C8B-B14F-4D97-AF65-F5344CB8AC3E}">
        <p14:creationId xmlns:p14="http://schemas.microsoft.com/office/powerpoint/2010/main" val="3677255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Players will ADD Meaning</a:t>
            </a:r>
            <a:endParaRPr lang="en-US" dirty="0"/>
          </a:p>
        </p:txBody>
      </p:sp>
      <p:sp>
        <p:nvSpPr>
          <p:cNvPr id="3" name="Content Placeholder 2"/>
          <p:cNvSpPr>
            <a:spLocks noGrp="1"/>
          </p:cNvSpPr>
          <p:nvPr>
            <p:ph sz="quarter" idx="10"/>
          </p:nvPr>
        </p:nvSpPr>
        <p:spPr>
          <a:xfrm>
            <a:off x="533400" y="1504950"/>
            <a:ext cx="7620000" cy="2743200"/>
          </a:xfrm>
        </p:spPr>
        <p:txBody>
          <a:bodyPr/>
          <a:lstStyle/>
          <a:p>
            <a:r>
              <a:rPr lang="en-US" dirty="0" smtClean="0"/>
              <a:t>“Last one home’s a rotten egg!”</a:t>
            </a:r>
          </a:p>
          <a:p>
            <a:pPr lvl="1"/>
            <a:r>
              <a:rPr lang="en-US" dirty="0" smtClean="0"/>
              <a:t>Increase the stakes</a:t>
            </a:r>
            <a:endParaRPr lang="en-US" dirty="0"/>
          </a:p>
          <a:p>
            <a:r>
              <a:rPr lang="en-US" dirty="0" smtClean="0"/>
              <a:t>How we play </a:t>
            </a:r>
            <a:r>
              <a:rPr lang="en-US" b="1" dirty="0" smtClean="0"/>
              <a:t>Apples to Apples</a:t>
            </a:r>
          </a:p>
          <a:p>
            <a:pPr lvl="1"/>
            <a:r>
              <a:rPr lang="en-US" dirty="0" smtClean="0"/>
              <a:t>Game outcomes can define the player</a:t>
            </a:r>
            <a:endParaRPr lang="en-US" dirty="0"/>
          </a:p>
        </p:txBody>
      </p:sp>
    </p:spTree>
    <p:extLst>
      <p:ext uri="{BB962C8B-B14F-4D97-AF65-F5344CB8AC3E}">
        <p14:creationId xmlns:p14="http://schemas.microsoft.com/office/powerpoint/2010/main" val="3929353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66750"/>
            <a:ext cx="8382000" cy="781050"/>
          </a:xfrm>
        </p:spPr>
        <p:txBody>
          <a:bodyPr/>
          <a:lstStyle/>
          <a:p>
            <a:r>
              <a:rPr lang="en-US" dirty="0" smtClean="0"/>
              <a:t>Dane Cook on Rock-Paper-Scissors</a:t>
            </a:r>
            <a:endParaRPr lang="en-US" dirty="0"/>
          </a:p>
        </p:txBody>
      </p:sp>
      <p:sp>
        <p:nvSpPr>
          <p:cNvPr id="3" name="Content Placeholder 2"/>
          <p:cNvSpPr>
            <a:spLocks noGrp="1"/>
          </p:cNvSpPr>
          <p:nvPr>
            <p:ph sz="quarter" idx="10"/>
          </p:nvPr>
        </p:nvSpPr>
        <p:spPr>
          <a:xfrm>
            <a:off x="533400" y="1504950"/>
            <a:ext cx="8229600" cy="3124200"/>
          </a:xfrm>
        </p:spPr>
        <p:txBody>
          <a:bodyPr/>
          <a:lstStyle/>
          <a:p>
            <a:pPr marL="0" indent="0">
              <a:buNone/>
            </a:pPr>
            <a:r>
              <a:rPr lang="en-US" sz="2400" dirty="0"/>
              <a:t>“I understand that Scissors can beat Paper, and I get how Rock can beat Scissors, but there's no f***</a:t>
            </a:r>
            <a:r>
              <a:rPr lang="en-US" sz="2400" dirty="0" err="1"/>
              <a:t>ing</a:t>
            </a:r>
            <a:r>
              <a:rPr lang="en-US" sz="2400" dirty="0"/>
              <a:t> way Paper can beat Rock. … When I play R</a:t>
            </a:r>
            <a:r>
              <a:rPr lang="en-US" sz="2400" dirty="0" smtClean="0"/>
              <a:t>ock-Paper-Scissors </a:t>
            </a:r>
            <a:r>
              <a:rPr lang="en-US" sz="2400" dirty="0"/>
              <a:t>I always choose </a:t>
            </a:r>
            <a:r>
              <a:rPr lang="en-US" sz="2400" dirty="0" smtClean="0"/>
              <a:t>Rock</a:t>
            </a:r>
            <a:r>
              <a:rPr lang="en-US" sz="2400" dirty="0"/>
              <a:t>. Then when somebody claims to have beaten me with their </a:t>
            </a:r>
            <a:r>
              <a:rPr lang="en-US" sz="2400" dirty="0" smtClean="0"/>
              <a:t>Paper </a:t>
            </a:r>
            <a:r>
              <a:rPr lang="en-US" sz="2400" dirty="0"/>
              <a:t>I can punch them in the face with my already clenched fist and say "oh s**t I'm </a:t>
            </a:r>
            <a:r>
              <a:rPr lang="en-US" sz="2400" dirty="0" smtClean="0"/>
              <a:t>sorry, </a:t>
            </a:r>
            <a:r>
              <a:rPr lang="en-US" sz="2400" dirty="0"/>
              <a:t>I thought </a:t>
            </a:r>
            <a:r>
              <a:rPr lang="en-US" sz="2400" dirty="0" smtClean="0"/>
              <a:t>Paper </a:t>
            </a:r>
            <a:r>
              <a:rPr lang="en-US" sz="2400" dirty="0"/>
              <a:t>would protect you, a**hole.” </a:t>
            </a:r>
          </a:p>
        </p:txBody>
      </p:sp>
    </p:spTree>
    <p:extLst>
      <p:ext uri="{BB962C8B-B14F-4D97-AF65-F5344CB8AC3E}">
        <p14:creationId xmlns:p14="http://schemas.microsoft.com/office/powerpoint/2010/main" val="2369565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Rock-Paper-Scissors</a:t>
            </a:r>
            <a:endParaRPr lang="en-US" dirty="0"/>
          </a:p>
        </p:txBody>
      </p:sp>
      <p:sp>
        <p:nvSpPr>
          <p:cNvPr id="3" name="Content Placeholder 2"/>
          <p:cNvSpPr>
            <a:spLocks noGrp="1"/>
          </p:cNvSpPr>
          <p:nvPr>
            <p:ph sz="quarter" idx="10"/>
          </p:nvPr>
        </p:nvSpPr>
        <p:spPr>
          <a:xfrm>
            <a:off x="533400" y="1504950"/>
            <a:ext cx="3962400" cy="2743200"/>
          </a:xfrm>
        </p:spPr>
        <p:txBody>
          <a:bodyPr/>
          <a:lstStyle/>
          <a:p>
            <a:r>
              <a:rPr lang="en-US" dirty="0" smtClean="0"/>
              <a:t>Lame fiction</a:t>
            </a:r>
          </a:p>
        </p:txBody>
      </p:sp>
    </p:spTree>
    <p:extLst>
      <p:ext uri="{BB962C8B-B14F-4D97-AF65-F5344CB8AC3E}">
        <p14:creationId xmlns:p14="http://schemas.microsoft.com/office/powerpoint/2010/main" val="1033226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Rock-Paper-Scissors</a:t>
            </a:r>
            <a:endParaRPr lang="en-US" dirty="0"/>
          </a:p>
        </p:txBody>
      </p:sp>
      <p:sp>
        <p:nvSpPr>
          <p:cNvPr id="3" name="Content Placeholder 2"/>
          <p:cNvSpPr>
            <a:spLocks noGrp="1"/>
          </p:cNvSpPr>
          <p:nvPr>
            <p:ph sz="quarter" idx="10"/>
          </p:nvPr>
        </p:nvSpPr>
        <p:spPr>
          <a:xfrm>
            <a:off x="533400" y="1504950"/>
            <a:ext cx="3962400" cy="2743200"/>
          </a:xfrm>
        </p:spPr>
        <p:txBody>
          <a:bodyPr/>
          <a:lstStyle/>
          <a:p>
            <a:r>
              <a:rPr lang="en-US" dirty="0" smtClean="0"/>
              <a:t>Lame fiction, BUT</a:t>
            </a:r>
          </a:p>
          <a:p>
            <a:r>
              <a:rPr lang="en-US" dirty="0" smtClean="0"/>
              <a:t>Memorable</a:t>
            </a:r>
          </a:p>
          <a:p>
            <a:r>
              <a:rPr lang="en-US" dirty="0" smtClean="0"/>
              <a:t>Simple gestures</a:t>
            </a:r>
            <a:endParaRPr lang="en-US" dirty="0"/>
          </a:p>
        </p:txBody>
      </p:sp>
    </p:spTree>
    <p:extLst>
      <p:ext uri="{BB962C8B-B14F-4D97-AF65-F5344CB8AC3E}">
        <p14:creationId xmlns:p14="http://schemas.microsoft.com/office/powerpoint/2010/main" val="3207136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Rock-Paper-Scissors</a:t>
            </a:r>
            <a:endParaRPr lang="en-US" dirty="0"/>
          </a:p>
        </p:txBody>
      </p:sp>
      <p:sp>
        <p:nvSpPr>
          <p:cNvPr id="3" name="Content Placeholder 2"/>
          <p:cNvSpPr>
            <a:spLocks noGrp="1"/>
          </p:cNvSpPr>
          <p:nvPr>
            <p:ph sz="quarter" idx="10"/>
          </p:nvPr>
        </p:nvSpPr>
        <p:spPr>
          <a:xfrm>
            <a:off x="533400" y="1504950"/>
            <a:ext cx="3962400" cy="2743200"/>
          </a:xfrm>
        </p:spPr>
        <p:txBody>
          <a:bodyPr/>
          <a:lstStyle/>
          <a:p>
            <a:r>
              <a:rPr lang="en-US" dirty="0" smtClean="0"/>
              <a:t>Lame fiction, BUT</a:t>
            </a:r>
          </a:p>
          <a:p>
            <a:r>
              <a:rPr lang="en-US" dirty="0" smtClean="0"/>
              <a:t>Memorable</a:t>
            </a:r>
          </a:p>
          <a:p>
            <a:r>
              <a:rPr lang="en-US" dirty="0" smtClean="0"/>
              <a:t>Simple gestures</a:t>
            </a:r>
            <a:endParaRPr lang="en-US" dirty="0"/>
          </a:p>
          <a:p>
            <a:r>
              <a:rPr lang="en-US" dirty="0" smtClean="0"/>
              <a:t>Has been </a:t>
            </a:r>
            <a:r>
              <a:rPr lang="en-US" strike="sngStrike" dirty="0" smtClean="0"/>
              <a:t>hacked</a:t>
            </a:r>
            <a:r>
              <a:rPr lang="en-US" dirty="0" smtClean="0"/>
              <a:t> expanded to…</a:t>
            </a:r>
          </a:p>
        </p:txBody>
      </p:sp>
      <p:pic>
        <p:nvPicPr>
          <p:cNvPr id="4" name="Picture 3" descr="https://encrypted-tbn0.gstatic.com/images?q=tbn:ANd9GcRukIWHhwaIWLJmjG-XzjYGH015mYUo693WL2a5RJJqqqyZLI3D4w"/>
          <p:cNvPicPr/>
          <p:nvPr/>
        </p:nvPicPr>
        <p:blipFill>
          <a:blip r:embed="rId3">
            <a:extLst>
              <a:ext uri="{28A0092B-C50C-407E-A947-70E740481C1C}">
                <a14:useLocalDpi xmlns:a14="http://schemas.microsoft.com/office/drawing/2010/main" val="0"/>
              </a:ext>
            </a:extLst>
          </a:blip>
          <a:srcRect/>
          <a:stretch>
            <a:fillRect/>
          </a:stretch>
        </p:blipFill>
        <p:spPr bwMode="auto">
          <a:xfrm>
            <a:off x="4573571" y="1504950"/>
            <a:ext cx="3427429" cy="3429000"/>
          </a:xfrm>
          <a:prstGeom prst="rect">
            <a:avLst/>
          </a:prstGeom>
          <a:noFill/>
          <a:ln>
            <a:noFill/>
          </a:ln>
        </p:spPr>
      </p:pic>
    </p:spTree>
    <p:extLst>
      <p:ext uri="{BB962C8B-B14F-4D97-AF65-F5344CB8AC3E}">
        <p14:creationId xmlns:p14="http://schemas.microsoft.com/office/powerpoint/2010/main" val="23377723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True"/>
  <p:tag name="HOTSPOTTYPE" val="DefinedInNavigator"/>
  <p:tag name="BRANCHTO" val="262"/>
</p:tagLst>
</file>

<file path=ppt/theme/theme1.xml><?xml version="1.0" encoding="utf-8"?>
<a:theme xmlns:a="http://schemas.openxmlformats.org/drawingml/2006/main" name="Recommending A Strateg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commending A Strateg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a:ln>
              <a:noFill/>
            </a:ln>
            <a:solidFill>
              <a:schemeClr val="tx1"/>
            </a:solidFill>
            <a:effectLst/>
            <a:latin typeface="Verdana" pitchFamily="4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a:ln>
              <a:noFill/>
            </a:ln>
            <a:solidFill>
              <a:schemeClr val="tx1"/>
            </a:solidFill>
            <a:effectLst/>
            <a:latin typeface="Verdana" pitchFamily="45" charset="0"/>
          </a:defRPr>
        </a:defPPr>
      </a:lstStyle>
    </a:lnDef>
  </a:objectDefaults>
  <a:extraClrSchemeLst>
    <a:extraClrScheme>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Recommending A Strateg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commending A Strategy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3100</TotalTime>
  <Words>1391</Words>
  <Application>Microsoft Office PowerPoint</Application>
  <PresentationFormat>On-screen Show (16:9)</PresentationFormat>
  <Paragraphs>212</Paragraphs>
  <Slides>33</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Verdana</vt:lpstr>
      <vt:lpstr>Wingdings</vt:lpstr>
      <vt:lpstr>ヒラギノ角ゴ Pro W3</vt:lpstr>
      <vt:lpstr>Recommending A Strategy</vt:lpstr>
      <vt:lpstr>Mechanics &amp; Meaning  Andy Ashcraft Daniel Cook Marc LeBlanc </vt:lpstr>
      <vt:lpstr>Topic: ‘Meaning’ Affects Dynamics</vt:lpstr>
      <vt:lpstr>What do you mean by ‘Meaning’?</vt:lpstr>
      <vt:lpstr>Games without ‘Meaning’?</vt:lpstr>
      <vt:lpstr>Players will ADD Meaning</vt:lpstr>
      <vt:lpstr>Dane Cook on Rock-Paper-Scissors</vt:lpstr>
      <vt:lpstr>Rock-Paper-Scissors</vt:lpstr>
      <vt:lpstr>Rock-Paper-Scissors</vt:lpstr>
      <vt:lpstr>Rock-Paper-Scissors</vt:lpstr>
      <vt:lpstr>Rock-Paper-Scissors</vt:lpstr>
      <vt:lpstr>Rock-Paper-Scissors</vt:lpstr>
      <vt:lpstr>SpyParty by Chris Hecker</vt:lpstr>
      <vt:lpstr>SpyParty by Chris Hecker</vt:lpstr>
      <vt:lpstr>Puzzle Quest by Steve Fawkner</vt:lpstr>
      <vt:lpstr>Meaning is an Input</vt:lpstr>
      <vt:lpstr>Activity Stage 1      until 3:15</vt:lpstr>
      <vt:lpstr>Activity Stage 2      Until 3:30</vt:lpstr>
      <vt:lpstr>Beta Test      Until 4:00</vt:lpstr>
      <vt:lpstr>Discussion  </vt:lpstr>
      <vt:lpstr>‘Rational’ &amp; ‘Irrational’ Actors  </vt:lpstr>
      <vt:lpstr>Types of Players</vt:lpstr>
      <vt:lpstr>Activity Stage 3      Until 4:20</vt:lpstr>
      <vt:lpstr>Beta Test       Until 4:50</vt:lpstr>
      <vt:lpstr>From A Theory of Fun – Raph Koster </vt:lpstr>
      <vt:lpstr>From A Theory of Fun – Raph Koster   </vt:lpstr>
      <vt:lpstr>“Dead Drop”</vt:lpstr>
      <vt:lpstr>Calabouço Tétrico (Tetric Dungeon)</vt:lpstr>
      <vt:lpstr>The Carrot &amp; The Stick</vt:lpstr>
      <vt:lpstr>Activity Stage 4      Until 5:00</vt:lpstr>
      <vt:lpstr>Final Test       Until 5:20</vt:lpstr>
      <vt:lpstr>Final Discussion</vt:lpstr>
      <vt:lpstr>Recap!</vt:lpstr>
      <vt:lpstr>Thank You!</vt:lpstr>
    </vt:vector>
  </TitlesOfParts>
  <Company>CMP Media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GDC 2005</dc:title>
  <dc:creator>Jamil Moledina</dc:creator>
  <cp:lastModifiedBy>Microsoft account</cp:lastModifiedBy>
  <cp:revision>247</cp:revision>
  <cp:lastPrinted>1904-01-01T00:00:00Z</cp:lastPrinted>
  <dcterms:created xsi:type="dcterms:W3CDTF">2011-01-18T22:56:43Z</dcterms:created>
  <dcterms:modified xsi:type="dcterms:W3CDTF">2015-03-03T06:45:33Z</dcterms:modified>
</cp:coreProperties>
</file>