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3" r:id="rId3"/>
    <p:sldId id="284" r:id="rId4"/>
    <p:sldId id="290" r:id="rId5"/>
    <p:sldId id="283" r:id="rId6"/>
    <p:sldId id="289" r:id="rId7"/>
    <p:sldId id="300" r:id="rId8"/>
    <p:sldId id="265" r:id="rId9"/>
    <p:sldId id="286" r:id="rId10"/>
    <p:sldId id="287" r:id="rId11"/>
    <p:sldId id="285" r:id="rId12"/>
    <p:sldId id="292" r:id="rId13"/>
    <p:sldId id="293" r:id="rId14"/>
    <p:sldId id="294" r:id="rId15"/>
    <p:sldId id="295" r:id="rId16"/>
    <p:sldId id="299" r:id="rId17"/>
    <p:sldId id="267" r:id="rId18"/>
    <p:sldId id="270" r:id="rId19"/>
    <p:sldId id="268" r:id="rId20"/>
    <p:sldId id="269" r:id="rId21"/>
    <p:sldId id="275" r:id="rId22"/>
    <p:sldId id="276" r:id="rId23"/>
    <p:sldId id="277" r:id="rId24"/>
    <p:sldId id="278" r:id="rId25"/>
    <p:sldId id="279" r:id="rId26"/>
    <p:sldId id="280" r:id="rId27"/>
    <p:sldId id="273" r:id="rId28"/>
    <p:sldId id="272" r:id="rId29"/>
    <p:sldId id="264" r:id="rId30"/>
    <p:sldId id="262" r:id="rId31"/>
    <p:sldId id="259" r:id="rId32"/>
    <p:sldId id="260" r:id="rId33"/>
    <p:sldId id="282" r:id="rId34"/>
    <p:sldId id="257" r:id="rId35"/>
    <p:sldId id="297" r:id="rId36"/>
    <p:sldId id="296" r:id="rId37"/>
    <p:sldId id="261" r:id="rId3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32" autoAdjust="0"/>
  </p:normalViewPr>
  <p:slideViewPr>
    <p:cSldViewPr>
      <p:cViewPr>
        <p:scale>
          <a:sx n="80" d="100"/>
          <a:sy n="80" d="100"/>
        </p:scale>
        <p:origin x="-251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E86E6-C565-40EC-8118-79497D5522D0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526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526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6CD17-1954-42D6-A0A0-7DECD9C7B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6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7A0AB-BA70-4DD1-BE53-B4231D776C18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936DD-A04A-443F-907F-E3D424123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6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what we are used to when talking about emotions.  I tell you an emotional story and you feel emotions.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43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actually micro loops,</a:t>
            </a:r>
            <a:r>
              <a:rPr lang="en-US" baseline="0" dirty="0" smtClean="0"/>
              <a:t> but inside a larger interaction loops, you’ll often see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01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actually micro loops,</a:t>
            </a:r>
            <a:r>
              <a:rPr lang="en-US" baseline="0" dirty="0" smtClean="0"/>
              <a:t> but inside a </a:t>
            </a:r>
            <a:r>
              <a:rPr lang="en-US" baseline="0" smtClean="0"/>
              <a:t>larger interaction loops, you’ll often see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01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Interaction loop.</a:t>
            </a:r>
            <a:r>
              <a:rPr lang="en-US" baseline="0" dirty="0" smtClean="0"/>
              <a:t>  Games are made up of these. And each step is full of emotions.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01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tons</a:t>
            </a:r>
            <a:r>
              <a:rPr lang="en-US" baseline="0" dirty="0" smtClean="0"/>
              <a:t> 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148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Prisoner’s Dilemma is a 2x2</a:t>
            </a:r>
            <a:r>
              <a:rPr lang="en-US" baseline="0" dirty="0" smtClean="0"/>
              <a:t> Soap Opera.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43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Rates of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30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the new groups.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66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was your game and what did you try to amplify?</a:t>
            </a:r>
          </a:p>
          <a:p>
            <a:r>
              <a:rPr lang="en-US" baseline="0" dirty="0" smtClean="0"/>
              <a:t>What worked?  What was confusing or hard?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362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Egg and Spoon variant.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35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Pirate Game Variant: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80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Rich</a:t>
            </a:r>
            <a:r>
              <a:rPr lang="en-US" baseline="0" dirty="0" smtClean="0"/>
              <a:t> details</a:t>
            </a:r>
          </a:p>
          <a:p>
            <a:r>
              <a:rPr lang="en-US" baseline="0" dirty="0" smtClean="0"/>
              <a:t>Remo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450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Prisoner Dilemma variant.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55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http://www.activityvillage.co.uk/three-or-more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095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War variant: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130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Lots of other emotions.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0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Somatic Marker theory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Being punched vs story of being punched.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Doing,</a:t>
            </a:r>
            <a:r>
              <a:rPr lang="en-US" baseline="0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1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Process…iterative going through steps has meaning.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am punching you. You are bleeding. You think about punching me.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Who wants a 20 dollar bill? </a:t>
            </a:r>
          </a:p>
          <a:p>
            <a:r>
              <a:rPr lang="en-US" baseline="0" dirty="0" smtClean="0"/>
              <a:t>I want to tear it up. </a:t>
            </a:r>
          </a:p>
          <a:p>
            <a:r>
              <a:rPr lang="en-US" baseline="0" dirty="0" smtClean="0"/>
              <a:t>Did you feel something?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1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Emotions are really complex. There’s only so much theory can help you.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24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basic emotions: Paul Ekman: The first 5</a:t>
            </a:r>
            <a:r>
              <a:rPr lang="en-US" baseline="0" dirty="0" smtClean="0"/>
              <a:t> are pretty easy to manage with mechanics alone.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Disgust is trickier and seems far more tied to the As If Body loop. For example, a person imagining that they ate something bad.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49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Hugely </a:t>
            </a:r>
            <a:r>
              <a:rPr lang="en-US" dirty="0" err="1" smtClean="0"/>
              <a:t>contextural</a:t>
            </a:r>
            <a:endParaRPr lang="en-US" dirty="0" smtClean="0"/>
          </a:p>
          <a:p>
            <a:r>
              <a:rPr lang="en-US" dirty="0" smtClean="0"/>
              <a:t>Cultural</a:t>
            </a:r>
            <a:r>
              <a:rPr lang="en-US" baseline="0" dirty="0" smtClean="0"/>
              <a:t> display rules filter emotions so you don’t see some of them.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1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Here’s one place to look. </a:t>
            </a:r>
          </a:p>
          <a:p>
            <a:r>
              <a:rPr lang="en-US" dirty="0" smtClean="0"/>
              <a:t>Interaction loop.</a:t>
            </a:r>
            <a:r>
              <a:rPr lang="en-US" baseline="0" dirty="0" smtClean="0"/>
              <a:t>  Games are made up of these. And each step is full of emotions.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01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Interaction loop.</a:t>
            </a:r>
            <a:r>
              <a:rPr lang="en-US" baseline="0" dirty="0" smtClean="0"/>
              <a:t>  Games are made up of these. And each step is full of emotions.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936DD-A04A-443F-907F-E3D424123C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0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6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5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3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5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02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7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8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5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2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E1EC-96E6-48FE-9F90-43E6B823FAF4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FAA19-795F-43FD-AB02-6AFDF124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8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Amplifying Emotions in Mechanics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4:10-6pm Monday, March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27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85800"/>
            <a:ext cx="3429000" cy="1295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Primary</a:t>
            </a:r>
          </a:p>
          <a:p>
            <a:pPr algn="ctr"/>
            <a:r>
              <a:rPr lang="en-US" sz="2400" dirty="0" smtClean="0"/>
              <a:t>Emotions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33400" y="4953000"/>
            <a:ext cx="3429000" cy="1295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Expressed</a:t>
            </a:r>
          </a:p>
          <a:p>
            <a:pPr algn="ctr"/>
            <a:r>
              <a:rPr lang="en-US" sz="2400" dirty="0" smtClean="0"/>
              <a:t>Emotions</a:t>
            </a: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 rot="5400000">
            <a:off x="1905000" y="1981200"/>
            <a:ext cx="6096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>
            <a:off x="1905000" y="4343400"/>
            <a:ext cx="6096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33400" y="2590800"/>
            <a:ext cx="3429000" cy="1752600"/>
          </a:xfrm>
          <a:prstGeom prst="roundRect">
            <a:avLst>
              <a:gd name="adj" fmla="val 31335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Cognitive Labels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990600"/>
            <a:ext cx="342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Much Bigger Thing = Fear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57800" y="3008293"/>
            <a:ext cx="320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Mountain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American Culture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57800" y="5344180"/>
            <a:ext cx="32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Awe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052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6wVq6vJhTfc/T53Ab0tYulI/AAAAAAAAAsw/fB4XadxQhn4/s1600/gameatoms_Lo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445" y="249382"/>
            <a:ext cx="5215155" cy="630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353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6wVq6vJhTfc/T53Ab0tYulI/AAAAAAAAAsw/fB4XadxQhn4/s1600/gameatoms_Lo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9800" y="498539"/>
            <a:ext cx="7467600" cy="902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19600" y="1066800"/>
            <a:ext cx="2971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Anticipation</a:t>
            </a:r>
          </a:p>
          <a:p>
            <a:r>
              <a:rPr lang="en-US" sz="3600" b="1" dirty="0" smtClean="0"/>
              <a:t>Excitement</a:t>
            </a:r>
          </a:p>
          <a:p>
            <a:r>
              <a:rPr lang="en-US" sz="3600" b="1" dirty="0" smtClean="0"/>
              <a:t>Fear</a:t>
            </a:r>
          </a:p>
          <a:p>
            <a:r>
              <a:rPr lang="en-US" sz="3600" b="1" dirty="0" smtClean="0"/>
              <a:t>Guilt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88866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6wVq6vJhTfc/T53Ab0tYulI/AAAAAAAAAsw/fB4XadxQhn4/s1600/gameatoms_Lo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9800" y="-2473261"/>
            <a:ext cx="7467600" cy="902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43400" y="3655874"/>
            <a:ext cx="426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Pleasure of doing</a:t>
            </a:r>
          </a:p>
          <a:p>
            <a:r>
              <a:rPr lang="en-US" sz="3600" b="1" dirty="0" smtClean="0"/>
              <a:t>Pain of doing</a:t>
            </a:r>
          </a:p>
        </p:txBody>
      </p:sp>
    </p:spTree>
    <p:extLst>
      <p:ext uri="{BB962C8B-B14F-4D97-AF65-F5344CB8AC3E}">
        <p14:creationId xmlns:p14="http://schemas.microsoft.com/office/powerpoint/2010/main" val="1276623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6wVq6vJhTfc/T53Ab0tYulI/AAAAAAAAAsw/fB4XadxQhn4/s1600/gameatoms_Lo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-2473261"/>
            <a:ext cx="7467600" cy="902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3655874"/>
            <a:ext cx="426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Labeling</a:t>
            </a:r>
          </a:p>
          <a:p>
            <a:pPr marL="571500" indent="-571500">
              <a:buFontTx/>
              <a:buChar char="-"/>
            </a:pPr>
            <a:r>
              <a:rPr lang="en-US" sz="3600" b="1" dirty="0" smtClean="0"/>
              <a:t>Magnitude</a:t>
            </a:r>
          </a:p>
          <a:p>
            <a:pPr marL="571500" indent="-571500">
              <a:buFontTx/>
              <a:buChar char="-"/>
            </a:pPr>
            <a:r>
              <a:rPr lang="en-US" sz="3600" b="1" dirty="0" smtClean="0"/>
              <a:t>Context</a:t>
            </a:r>
          </a:p>
          <a:p>
            <a:pPr marL="571500" indent="-571500">
              <a:buFontTx/>
              <a:buChar char="-"/>
            </a:pPr>
            <a:r>
              <a:rPr lang="en-US" sz="3600" b="1" dirty="0" smtClean="0"/>
              <a:t>Evocative Stimuli</a:t>
            </a:r>
          </a:p>
        </p:txBody>
      </p:sp>
    </p:spTree>
    <p:extLst>
      <p:ext uri="{BB962C8B-B14F-4D97-AF65-F5344CB8AC3E}">
        <p14:creationId xmlns:p14="http://schemas.microsoft.com/office/powerpoint/2010/main" val="507158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6wVq6vJhTfc/T53Ab0tYulI/AAAAAAAAAsw/fB4XadxQhn4/s1600/gameatoms_Lo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98539"/>
            <a:ext cx="7467600" cy="902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00200" y="457200"/>
            <a:ext cx="342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b="1" dirty="0" smtClean="0"/>
              <a:t>Delight </a:t>
            </a:r>
            <a:r>
              <a:rPr lang="en-US" sz="3600" dirty="0" smtClean="0"/>
              <a:t>(</a:t>
            </a:r>
            <a:r>
              <a:rPr lang="en-US" sz="3600" dirty="0" err="1" smtClean="0"/>
              <a:t>Koster</a:t>
            </a:r>
            <a:r>
              <a:rPr lang="en-US" sz="3600" dirty="0" smtClean="0"/>
              <a:t>)</a:t>
            </a:r>
          </a:p>
          <a:p>
            <a:pPr algn="r"/>
            <a:r>
              <a:rPr lang="en-US" sz="3600" b="1" dirty="0" smtClean="0"/>
              <a:t>Relief</a:t>
            </a:r>
          </a:p>
          <a:p>
            <a:pPr algn="r"/>
            <a:r>
              <a:rPr lang="en-US" sz="3600" b="1" dirty="0" smtClean="0"/>
              <a:t>Anger</a:t>
            </a:r>
          </a:p>
          <a:p>
            <a:pPr algn="r"/>
            <a:r>
              <a:rPr lang="en-US" sz="3600" b="1" dirty="0" smtClean="0"/>
              <a:t>Embarrassment</a:t>
            </a:r>
          </a:p>
          <a:p>
            <a:pPr algn="r"/>
            <a:r>
              <a:rPr lang="en-US" sz="3600" b="1" dirty="0" smtClean="0"/>
              <a:t>Satisfaction</a:t>
            </a:r>
          </a:p>
          <a:p>
            <a:pPr algn="r"/>
            <a:r>
              <a:rPr lang="en-US" sz="3600" b="1" dirty="0" smtClean="0"/>
              <a:t>Confusion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-2743200" y="-12865"/>
            <a:ext cx="297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Excitement</a:t>
            </a:r>
          </a:p>
          <a:p>
            <a:r>
              <a:rPr lang="en-US" sz="3600" dirty="0" smtClean="0"/>
              <a:t>Dread</a:t>
            </a:r>
          </a:p>
          <a:p>
            <a:r>
              <a:rPr lang="en-US" sz="3600" dirty="0" smtClean="0"/>
              <a:t>Guilt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5679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What to tweak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Who put emotions in my mechanics!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23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Mastery: </a:t>
            </a:r>
            <a:r>
              <a:rPr lang="en-US" dirty="0" smtClean="0"/>
              <a:t>Variables for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Cause </a:t>
            </a:r>
            <a:r>
              <a:rPr lang="en-US" b="1" dirty="0" smtClean="0"/>
              <a:t>and effect</a:t>
            </a:r>
            <a:r>
              <a:rPr lang="en-US" dirty="0" smtClean="0"/>
              <a:t>: Tightness / </a:t>
            </a:r>
            <a:r>
              <a:rPr lang="en-US" dirty="0" err="1" smtClean="0"/>
              <a:t>Loosness</a:t>
            </a:r>
            <a:endParaRPr lang="en-US" dirty="0" smtClean="0"/>
          </a:p>
          <a:p>
            <a:r>
              <a:rPr lang="en-US" b="1" dirty="0" smtClean="0"/>
              <a:t>Timescale</a:t>
            </a:r>
            <a:r>
              <a:rPr lang="en-US" dirty="0" smtClean="0"/>
              <a:t>: Time pressure, boredom</a:t>
            </a:r>
          </a:p>
          <a:p>
            <a:r>
              <a:rPr lang="en-US" b="1" dirty="0" smtClean="0"/>
              <a:t>Freedom / constraint of choice</a:t>
            </a:r>
          </a:p>
          <a:p>
            <a:r>
              <a:rPr lang="en-US" b="1" dirty="0" smtClean="0"/>
              <a:t>Freedom / constrain of movement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935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Competition, Working together</a:t>
            </a:r>
          </a:p>
          <a:p>
            <a:r>
              <a:rPr lang="en-US" dirty="0" smtClean="0"/>
              <a:t>Group: Forming, storming, norming, performing</a:t>
            </a:r>
          </a:p>
          <a:p>
            <a:r>
              <a:rPr lang="en-US" dirty="0" smtClean="0"/>
              <a:t>Table talk, Social grooming</a:t>
            </a:r>
          </a:p>
          <a:p>
            <a:r>
              <a:rPr lang="en-US" dirty="0" smtClean="0"/>
              <a:t>Trust, Betrayal, </a:t>
            </a:r>
            <a:r>
              <a:rPr lang="en-US" dirty="0" smtClean="0"/>
              <a:t>Embarrassment</a:t>
            </a:r>
          </a:p>
          <a:p>
            <a:r>
              <a:rPr lang="en-US" dirty="0" smtClean="0"/>
              <a:t>Acting in sync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Look for Reciprocation processes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Social: </a:t>
            </a:r>
            <a:r>
              <a:rPr lang="en-US" dirty="0" smtClean="0"/>
              <a:t>Variables for Emotions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33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Resource: </a:t>
            </a:r>
            <a:r>
              <a:rPr lang="en-US" dirty="0"/>
              <a:t>Variables for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and Negative Feedback </a:t>
            </a:r>
            <a:r>
              <a:rPr lang="en-US" dirty="0" smtClean="0"/>
              <a:t>Loops</a:t>
            </a:r>
          </a:p>
          <a:p>
            <a:r>
              <a:rPr lang="en-US" dirty="0" smtClean="0"/>
              <a:t>Loss </a:t>
            </a:r>
            <a:r>
              <a:rPr lang="en-US" dirty="0" smtClean="0"/>
              <a:t>and </a:t>
            </a:r>
            <a:r>
              <a:rPr lang="en-US" dirty="0" smtClean="0"/>
              <a:t>gain</a:t>
            </a:r>
            <a:endParaRPr lang="en-US" dirty="0" smtClean="0"/>
          </a:p>
          <a:p>
            <a:r>
              <a:rPr lang="en-US" dirty="0" smtClean="0"/>
              <a:t>Investment over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Economic scenarios: Game Theory! 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48006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Prisoner’s Dilemma is a 2x2 Soap Opera. 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6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4:10</a:t>
            </a:r>
            <a:r>
              <a:rPr lang="en-US" dirty="0" smtClean="0"/>
              <a:t> Explain </a:t>
            </a:r>
            <a:r>
              <a:rPr lang="en-US" dirty="0" smtClean="0"/>
              <a:t>theory and </a:t>
            </a:r>
            <a:r>
              <a:rPr lang="en-US" dirty="0" smtClean="0"/>
              <a:t>exercise</a:t>
            </a:r>
          </a:p>
          <a:p>
            <a:pPr marL="0" indent="0">
              <a:buNone/>
            </a:pPr>
            <a:r>
              <a:rPr lang="en-US" b="1" dirty="0" smtClean="0"/>
              <a:t>4:30</a:t>
            </a:r>
            <a:r>
              <a:rPr lang="en-US" dirty="0" smtClean="0"/>
              <a:t> Split </a:t>
            </a:r>
            <a:r>
              <a:rPr lang="en-US" dirty="0" smtClean="0"/>
              <a:t>into groups and play game</a:t>
            </a:r>
            <a:r>
              <a:rPr lang="en-US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4:40</a:t>
            </a:r>
            <a:r>
              <a:rPr lang="en-US" dirty="0" smtClean="0"/>
              <a:t> Write </a:t>
            </a:r>
            <a:r>
              <a:rPr lang="en-US" dirty="0" smtClean="0"/>
              <a:t>down and prioritize emotions: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4:45</a:t>
            </a:r>
            <a:r>
              <a:rPr lang="en-US" dirty="0" smtClean="0"/>
              <a:t> Redesign </a:t>
            </a:r>
            <a:r>
              <a:rPr lang="en-US" dirty="0" smtClean="0"/>
              <a:t>the game to amplify emotions. </a:t>
            </a:r>
          </a:p>
          <a:p>
            <a:pPr marL="0" indent="0">
              <a:buNone/>
            </a:pPr>
            <a:r>
              <a:rPr lang="en-US" b="1" dirty="0" smtClean="0"/>
              <a:t>5:00</a:t>
            </a:r>
            <a:r>
              <a:rPr lang="en-US" dirty="0" smtClean="0"/>
              <a:t> Switch </a:t>
            </a:r>
            <a:r>
              <a:rPr lang="en-US" dirty="0" smtClean="0"/>
              <a:t>groups and playtest.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5:15</a:t>
            </a:r>
            <a:r>
              <a:rPr lang="en-US" dirty="0" smtClean="0"/>
              <a:t> Redesign </a:t>
            </a:r>
            <a:r>
              <a:rPr lang="en-US" dirty="0" smtClean="0"/>
              <a:t>the game to amplify emotions. </a:t>
            </a:r>
          </a:p>
          <a:p>
            <a:pPr marL="0" indent="0">
              <a:buNone/>
            </a:pPr>
            <a:r>
              <a:rPr lang="en-US" b="1" dirty="0" smtClean="0"/>
              <a:t>5:30</a:t>
            </a:r>
            <a:r>
              <a:rPr lang="en-US" dirty="0" smtClean="0"/>
              <a:t> Switch </a:t>
            </a:r>
            <a:r>
              <a:rPr lang="en-US" dirty="0" smtClean="0"/>
              <a:t>groups and playtest. </a:t>
            </a:r>
          </a:p>
          <a:p>
            <a:pPr marL="0" indent="0">
              <a:buNone/>
            </a:pPr>
            <a:r>
              <a:rPr lang="en-US" b="1" dirty="0" smtClean="0"/>
              <a:t>5:45</a:t>
            </a:r>
            <a:r>
              <a:rPr lang="en-US" dirty="0" smtClean="0"/>
              <a:t> </a:t>
            </a:r>
            <a:r>
              <a:rPr lang="en-US" dirty="0" smtClean="0"/>
              <a:t>Report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77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Pacing: </a:t>
            </a:r>
            <a:r>
              <a:rPr lang="en-US" dirty="0"/>
              <a:t>Variables for Emotions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Sampling, Expected value, </a:t>
            </a:r>
            <a:r>
              <a:rPr lang="en-US" dirty="0" smtClean="0"/>
              <a:t>Variability</a:t>
            </a:r>
          </a:p>
          <a:p>
            <a:r>
              <a:rPr lang="en-US" dirty="0" smtClean="0"/>
              <a:t>Repetition</a:t>
            </a:r>
            <a:endParaRPr lang="en-US" dirty="0" smtClean="0"/>
          </a:p>
          <a:p>
            <a:r>
              <a:rPr lang="en-US" dirty="0" smtClean="0"/>
              <a:t>Non-linearity relative to expectations </a:t>
            </a:r>
          </a:p>
          <a:p>
            <a:r>
              <a:rPr lang="en-US" dirty="0" smtClean="0"/>
              <a:t>Dominate and supporting frequencies</a:t>
            </a:r>
          </a:p>
        </p:txBody>
      </p:sp>
    </p:spTree>
    <p:extLst>
      <p:ext uri="{BB962C8B-B14F-4D97-AF65-F5344CB8AC3E}">
        <p14:creationId xmlns:p14="http://schemas.microsoft.com/office/powerpoint/2010/main" val="243030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Group up &amp; Play Games! </a:t>
            </a:r>
            <a:r>
              <a:rPr lang="en-US" dirty="0" smtClean="0"/>
              <a:t>(10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of 4 per table</a:t>
            </a:r>
          </a:p>
          <a:p>
            <a:r>
              <a:rPr lang="en-US" dirty="0" smtClean="0"/>
              <a:t>Each table has a game</a:t>
            </a:r>
          </a:p>
          <a:p>
            <a:r>
              <a:rPr lang="en-US" dirty="0" smtClean="0"/>
              <a:t>Read the rules and play a round or two. </a:t>
            </a:r>
          </a:p>
          <a:p>
            <a:r>
              <a:rPr lang="en-US" dirty="0" smtClean="0"/>
              <a:t>Jot down the emotions you are feeling.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List &amp; Prioritize Emotions </a:t>
            </a:r>
            <a:r>
              <a:rPr lang="en-US" dirty="0" smtClean="0"/>
              <a:t>(5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Pick the following: </a:t>
            </a:r>
            <a:endParaRPr lang="en-US" dirty="0"/>
          </a:p>
          <a:p>
            <a:r>
              <a:rPr lang="en-US" dirty="0" smtClean="0"/>
              <a:t>A primary emotion to amplify</a:t>
            </a:r>
          </a:p>
          <a:p>
            <a:r>
              <a:rPr lang="en-US" dirty="0" smtClean="0"/>
              <a:t>A secondary emotion to provide contrast</a:t>
            </a:r>
          </a:p>
          <a:p>
            <a:r>
              <a:rPr lang="en-US" dirty="0" smtClean="0"/>
              <a:t>An emotion to weaken</a:t>
            </a:r>
          </a:p>
        </p:txBody>
      </p:sp>
    </p:spTree>
    <p:extLst>
      <p:ext uri="{BB962C8B-B14F-4D97-AF65-F5344CB8AC3E}">
        <p14:creationId xmlns:p14="http://schemas.microsoft.com/office/powerpoint/2010/main" val="382788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Design Time! </a:t>
            </a:r>
            <a:r>
              <a:rPr lang="en-US" dirty="0" smtClean="0"/>
              <a:t>(15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the game mechanics to get the emotional response you want. </a:t>
            </a:r>
          </a:p>
          <a:p>
            <a:r>
              <a:rPr lang="en-US" dirty="0" smtClean="0"/>
              <a:t>Punch your players. Don’t tell them a story about being punched. </a:t>
            </a:r>
          </a:p>
          <a:p>
            <a:r>
              <a:rPr lang="en-US" dirty="0" smtClean="0"/>
              <a:t>Play! Iterate! Play! Chop, Chop!</a:t>
            </a:r>
          </a:p>
        </p:txBody>
      </p:sp>
    </p:spTree>
    <p:extLst>
      <p:ext uri="{BB962C8B-B14F-4D97-AF65-F5344CB8AC3E}">
        <p14:creationId xmlns:p14="http://schemas.microsoft.com/office/powerpoint/2010/main" val="2059125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Playtest! </a:t>
            </a:r>
            <a:r>
              <a:rPr lang="en-US" dirty="0" smtClean="0"/>
              <a:t>(10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2 people to stay and teach</a:t>
            </a:r>
          </a:p>
          <a:p>
            <a:r>
              <a:rPr lang="en-US" dirty="0" smtClean="0"/>
              <a:t>The rest travel to the next table. </a:t>
            </a:r>
          </a:p>
          <a:p>
            <a:r>
              <a:rPr lang="en-US" dirty="0" smtClean="0"/>
              <a:t>Playtest! </a:t>
            </a:r>
          </a:p>
          <a:p>
            <a:r>
              <a:rPr lang="en-US" dirty="0" smtClean="0"/>
              <a:t>Say what you are feeling.</a:t>
            </a:r>
          </a:p>
          <a:p>
            <a:r>
              <a:rPr lang="en-US" dirty="0" smtClean="0"/>
              <a:t>Record the emotions.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9520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Design Time! </a:t>
            </a:r>
            <a:r>
              <a:rPr lang="en-US" dirty="0" smtClean="0"/>
              <a:t>(15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time with feeling. </a:t>
            </a:r>
          </a:p>
          <a:p>
            <a:r>
              <a:rPr lang="en-US" dirty="0" smtClean="0"/>
              <a:t>Pick a different Primary emotion in a different category. </a:t>
            </a:r>
          </a:p>
          <a:p>
            <a:pPr lvl="1"/>
            <a:r>
              <a:rPr lang="en-US" dirty="0" smtClean="0"/>
              <a:t>Social, </a:t>
            </a:r>
          </a:p>
          <a:p>
            <a:pPr lvl="1"/>
            <a:r>
              <a:rPr lang="en-US" dirty="0" smtClean="0"/>
              <a:t>Mastery</a:t>
            </a:r>
          </a:p>
          <a:p>
            <a:pPr lvl="1"/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Pacing</a:t>
            </a:r>
            <a:endParaRPr lang="en-US" dirty="0"/>
          </a:p>
          <a:p>
            <a:r>
              <a:rPr lang="en-US" dirty="0" smtClean="0"/>
              <a:t>Pump. It. Up.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8927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Playtest! </a:t>
            </a:r>
            <a:r>
              <a:rPr lang="en-US" dirty="0" smtClean="0"/>
              <a:t>(10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2 (different) people to stay and teach</a:t>
            </a:r>
          </a:p>
          <a:p>
            <a:r>
              <a:rPr lang="en-US" dirty="0" smtClean="0"/>
              <a:t>The rest travel to the next table. </a:t>
            </a:r>
          </a:p>
          <a:p>
            <a:r>
              <a:rPr lang="en-US" dirty="0" smtClean="0"/>
              <a:t>Playtest! </a:t>
            </a:r>
          </a:p>
          <a:p>
            <a:r>
              <a:rPr lang="en-US" dirty="0" smtClean="0"/>
              <a:t>Say what you are feeling.</a:t>
            </a:r>
          </a:p>
          <a:p>
            <a:r>
              <a:rPr lang="en-US" dirty="0" smtClean="0"/>
              <a:t>Record the emotions.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12391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Discussion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61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Labeling: 2 Factor theory of emotion</a:t>
            </a:r>
          </a:p>
          <a:p>
            <a:pPr lvl="1"/>
            <a:r>
              <a:rPr lang="en-US" dirty="0" smtClean="0"/>
              <a:t>Basic emotions (</a:t>
            </a:r>
            <a:r>
              <a:rPr lang="en-US" dirty="0" err="1" smtClean="0"/>
              <a:t>ekman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Modified emotions</a:t>
            </a:r>
          </a:p>
          <a:p>
            <a:r>
              <a:rPr lang="en-US" dirty="0" smtClean="0"/>
              <a:t>Evocative feedback: As if body loop</a:t>
            </a:r>
          </a:p>
          <a:p>
            <a:r>
              <a:rPr lang="en-US" dirty="0" smtClean="0"/>
              <a:t>User stories: Story as a consolidation exercise for experience.</a:t>
            </a:r>
          </a:p>
        </p:txBody>
      </p:sp>
    </p:spTree>
    <p:extLst>
      <p:ext uri="{BB962C8B-B14F-4D97-AF65-F5344CB8AC3E}">
        <p14:creationId xmlns:p14="http://schemas.microsoft.com/office/powerpoint/2010/main" val="1663957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Games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6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1752600"/>
            <a:ext cx="4381500" cy="4271963"/>
            <a:chOff x="4381500" y="1600200"/>
            <a:chExt cx="4381500" cy="4271963"/>
          </a:xfrm>
        </p:grpSpPr>
        <p:pic>
          <p:nvPicPr>
            <p:cNvPr id="1028" name="Picture 4" descr="http://images.clipartpanda.com/person-thinking-with-thought-bubble-9cpeqg7xi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500" y="1600200"/>
              <a:ext cx="4381500" cy="42719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www.coloringworld.net/thumbnail/h/hit-clip-art-13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2057400"/>
              <a:ext cx="1881858" cy="1637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As if body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692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Carry – 4 players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Equipment</a:t>
            </a:r>
          </a:p>
          <a:p>
            <a:r>
              <a:rPr lang="en-US" dirty="0" smtClean="0"/>
              <a:t>Start </a:t>
            </a:r>
            <a:r>
              <a:rPr lang="en-US" dirty="0" smtClean="0"/>
              <a:t>with 2 deck of cards. 2 chairs. </a:t>
            </a:r>
            <a:r>
              <a:rPr lang="en-US" dirty="0" smtClean="0"/>
              <a:t>Smart </a:t>
            </a:r>
            <a:r>
              <a:rPr lang="en-US" dirty="0" smtClean="0"/>
              <a:t>phone as a timer</a:t>
            </a:r>
            <a:r>
              <a:rPr lang="en-US" dirty="0" smtClean="0"/>
              <a:t>.</a:t>
            </a:r>
          </a:p>
          <a:p>
            <a:r>
              <a:rPr lang="en-US" dirty="0"/>
              <a:t>2 teams of 2 </a:t>
            </a:r>
            <a:r>
              <a:rPr lang="en-US" dirty="0" smtClean="0"/>
              <a:t>players</a:t>
            </a:r>
            <a:r>
              <a:rPr lang="en-US" dirty="0"/>
              <a:t> </a:t>
            </a:r>
            <a:r>
              <a:rPr lang="en-US" dirty="0" smtClean="0"/>
              <a:t>on each team.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How to play </a:t>
            </a:r>
            <a:endParaRPr lang="en-US" b="1" dirty="0" smtClean="0"/>
          </a:p>
          <a:p>
            <a:r>
              <a:rPr lang="en-US" dirty="0" smtClean="0"/>
              <a:t>Place each chair ~8 feet from the table. Place the decks on </a:t>
            </a:r>
            <a:r>
              <a:rPr lang="en-US" dirty="0" smtClean="0"/>
              <a:t>the </a:t>
            </a:r>
            <a:r>
              <a:rPr lang="en-US" dirty="0" smtClean="0"/>
              <a:t>table. </a:t>
            </a:r>
          </a:p>
          <a:p>
            <a:r>
              <a:rPr lang="en-US" dirty="0" smtClean="0"/>
              <a:t>Each player holds a </a:t>
            </a:r>
            <a:r>
              <a:rPr lang="en-US" dirty="0" smtClean="0"/>
              <a:t>card </a:t>
            </a:r>
            <a:r>
              <a:rPr lang="en-US" dirty="0" smtClean="0"/>
              <a:t>on the corner. Their fingers cannot </a:t>
            </a:r>
            <a:r>
              <a:rPr lang="en-US" dirty="0" smtClean="0"/>
              <a:t>touch any </a:t>
            </a:r>
            <a:r>
              <a:rPr lang="en-US" dirty="0" smtClean="0"/>
              <a:t>area of the card larger than the number on the corner. </a:t>
            </a:r>
          </a:p>
          <a:p>
            <a:r>
              <a:rPr lang="en-US" dirty="0" smtClean="0"/>
              <a:t>Players must carry as many of the cards from their deck to their chair as possible in 2 minutes. </a:t>
            </a:r>
          </a:p>
          <a:p>
            <a:pPr lvl="1"/>
            <a:r>
              <a:rPr lang="en-US" dirty="0" smtClean="0"/>
              <a:t>You can only touch the carried cards with the card you are holding and the tip of your </a:t>
            </a:r>
            <a:r>
              <a:rPr lang="en-US" dirty="0" smtClean="0"/>
              <a:t>thumb and tip of your index finger</a:t>
            </a:r>
            <a:r>
              <a:rPr lang="en-US" smtClean="0"/>
              <a:t>. </a:t>
            </a:r>
            <a:endParaRPr lang="en-US" dirty="0" smtClean="0"/>
          </a:p>
          <a:p>
            <a:pPr lvl="1"/>
            <a:r>
              <a:rPr lang="en-US" dirty="0" smtClean="0"/>
              <a:t>There are no other rules. </a:t>
            </a:r>
          </a:p>
          <a:p>
            <a:r>
              <a:rPr lang="en-US" dirty="0" smtClean="0"/>
              <a:t>When time is up, score the game. </a:t>
            </a:r>
          </a:p>
          <a:p>
            <a:r>
              <a:rPr lang="en-US" dirty="0" smtClean="0"/>
              <a:t>The largest pile is your score. Any cards not touching the pile do not count. </a:t>
            </a:r>
          </a:p>
        </p:txBody>
      </p:sp>
    </p:spTree>
    <p:extLst>
      <p:ext uri="{BB962C8B-B14F-4D97-AF65-F5344CB8AC3E}">
        <p14:creationId xmlns:p14="http://schemas.microsoft.com/office/powerpoint/2010/main" val="31600575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b="1" dirty="0" smtClean="0"/>
              <a:t>Division – 4 to 6 players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Equipment</a:t>
            </a:r>
          </a:p>
          <a:p>
            <a:r>
              <a:rPr lang="en-US" dirty="0" smtClean="0"/>
              <a:t>A pad of paper and a pen</a:t>
            </a:r>
          </a:p>
          <a:p>
            <a:r>
              <a:rPr lang="en-US" dirty="0" smtClean="0"/>
              <a:t>Smart phone as optional timer if needed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How to play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The group begins with </a:t>
            </a:r>
            <a:r>
              <a:rPr lang="en-US" dirty="0" smtClean="0"/>
              <a:t>100 </a:t>
            </a:r>
            <a:r>
              <a:rPr lang="en-US" dirty="0" smtClean="0"/>
              <a:t>unclaimed points.</a:t>
            </a:r>
            <a:endParaRPr lang="en-US" dirty="0" smtClean="0"/>
          </a:p>
          <a:p>
            <a:r>
              <a:rPr lang="en-US" dirty="0" smtClean="0"/>
              <a:t>Pick a player as the leader.</a:t>
            </a:r>
          </a:p>
          <a:p>
            <a:r>
              <a:rPr lang="en-US" dirty="0" smtClean="0"/>
              <a:t>Leader proposes how to divide the </a:t>
            </a:r>
            <a:r>
              <a:rPr lang="en-US" dirty="0" smtClean="0"/>
              <a:t>points.</a:t>
            </a:r>
            <a:endParaRPr lang="en-US" dirty="0" smtClean="0"/>
          </a:p>
          <a:p>
            <a:r>
              <a:rPr lang="en-US" dirty="0" smtClean="0"/>
              <a:t>All players vote to 1) accept or 2) reject the proposal. In case of ties, the leader’s vote breaks the tie. </a:t>
            </a:r>
          </a:p>
          <a:p>
            <a:pPr lvl="1"/>
            <a:r>
              <a:rPr lang="en-US" b="1" dirty="0" smtClean="0"/>
              <a:t>Accept</a:t>
            </a:r>
            <a:r>
              <a:rPr lang="en-US" dirty="0" smtClean="0"/>
              <a:t>: The loot is divide and the game is over. </a:t>
            </a:r>
          </a:p>
          <a:p>
            <a:pPr lvl="1"/>
            <a:r>
              <a:rPr lang="en-US" b="1" dirty="0" smtClean="0"/>
              <a:t>Reject</a:t>
            </a:r>
            <a:r>
              <a:rPr lang="en-US" dirty="0" smtClean="0"/>
              <a:t>: The leader is removed from the current game and the process repeats with the remaining players. </a:t>
            </a:r>
          </a:p>
          <a:p>
            <a:r>
              <a:rPr lang="en-US" dirty="0" smtClean="0"/>
              <a:t>Play this game until one player accumulates 50 </a:t>
            </a:r>
            <a:r>
              <a:rPr lang="en-US" dirty="0" smtClean="0"/>
              <a:t>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968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Repeat – 2 players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Equipment</a:t>
            </a:r>
          </a:p>
          <a:p>
            <a:r>
              <a:rPr lang="en-US" dirty="0" smtClean="0"/>
              <a:t>A </a:t>
            </a:r>
            <a:r>
              <a:rPr lang="en-US" dirty="0" smtClean="0"/>
              <a:t>deck of cards. </a:t>
            </a:r>
            <a:endParaRPr lang="en-US" dirty="0" smtClean="0"/>
          </a:p>
          <a:p>
            <a:r>
              <a:rPr lang="en-US" dirty="0" smtClean="0"/>
              <a:t>Pen </a:t>
            </a:r>
            <a:r>
              <a:rPr lang="en-US" dirty="0" smtClean="0"/>
              <a:t>and paper for score tracking. 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How to play</a:t>
            </a:r>
            <a:endParaRPr lang="en-US" b="1" dirty="0" smtClean="0"/>
          </a:p>
          <a:p>
            <a:r>
              <a:rPr lang="en-US" dirty="0" smtClean="0"/>
              <a:t>Each player draws a hand  of </a:t>
            </a:r>
            <a:r>
              <a:rPr lang="en-US" dirty="0" smtClean="0"/>
              <a:t>10 cards.</a:t>
            </a:r>
            <a:endParaRPr lang="en-US" dirty="0" smtClean="0"/>
          </a:p>
          <a:p>
            <a:r>
              <a:rPr lang="en-US" dirty="0" smtClean="0"/>
              <a:t>Each player reveals 1 card </a:t>
            </a:r>
            <a:r>
              <a:rPr lang="en-US" dirty="0" smtClean="0"/>
              <a:t>simultaneously. </a:t>
            </a:r>
          </a:p>
          <a:p>
            <a:r>
              <a:rPr lang="en-US" dirty="0" smtClean="0"/>
              <a:t>Scoring</a:t>
            </a:r>
          </a:p>
          <a:p>
            <a:pPr lvl="1"/>
            <a:r>
              <a:rPr lang="en-US" dirty="0" smtClean="0"/>
              <a:t>2 black cards: 0 points</a:t>
            </a:r>
          </a:p>
          <a:p>
            <a:pPr lvl="1"/>
            <a:r>
              <a:rPr lang="en-US" dirty="0" smtClean="0"/>
              <a:t>2 red cards: 1 point for each player</a:t>
            </a:r>
          </a:p>
          <a:p>
            <a:pPr lvl="1"/>
            <a:r>
              <a:rPr lang="en-US" dirty="0" smtClean="0"/>
              <a:t>1 red card, 1 black card. 3 points for the black card player, -2 points for the red card player.</a:t>
            </a:r>
          </a:p>
          <a:p>
            <a:r>
              <a:rPr lang="en-US" dirty="0" smtClean="0"/>
              <a:t>Play for </a:t>
            </a:r>
            <a:r>
              <a:rPr lang="en-US" dirty="0" smtClean="0"/>
              <a:t>5 </a:t>
            </a:r>
            <a:r>
              <a:rPr lang="en-US" dirty="0" smtClean="0"/>
              <a:t>hands. </a:t>
            </a:r>
          </a:p>
          <a:p>
            <a:r>
              <a:rPr lang="en-US" dirty="0" smtClean="0"/>
              <a:t>Winner has highest score.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50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Roll – 2 Players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Equipment:</a:t>
            </a:r>
            <a:endParaRPr lang="en-US" dirty="0"/>
          </a:p>
          <a:p>
            <a:r>
              <a:rPr lang="en-US" dirty="0" smtClean="0"/>
              <a:t>5 dice</a:t>
            </a:r>
          </a:p>
          <a:p>
            <a:r>
              <a:rPr lang="en-US" dirty="0" smtClean="0"/>
              <a:t>Paper </a:t>
            </a:r>
            <a:r>
              <a:rPr lang="en-US" dirty="0"/>
              <a:t>and pencil to </a:t>
            </a:r>
            <a:r>
              <a:rPr lang="en-US" dirty="0" smtClean="0"/>
              <a:t>score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How </a:t>
            </a:r>
            <a:r>
              <a:rPr lang="en-US" b="1" dirty="0"/>
              <a:t>to play</a:t>
            </a:r>
            <a:endParaRPr lang="en-US" dirty="0"/>
          </a:p>
          <a:p>
            <a:r>
              <a:rPr lang="en-US" dirty="0"/>
              <a:t>The object of the game is to get 3 or more of a kind. The more that you get, the more you score. </a:t>
            </a:r>
            <a:endParaRPr lang="en-US" dirty="0" smtClean="0"/>
          </a:p>
          <a:p>
            <a:r>
              <a:rPr lang="en-US" dirty="0" smtClean="0"/>
              <a:t>Roll </a:t>
            </a:r>
            <a:r>
              <a:rPr lang="en-US" dirty="0"/>
              <a:t>the dice. You must have 2 of a kind to continue playing. If you </a:t>
            </a:r>
            <a:r>
              <a:rPr lang="en-US" dirty="0" err="1"/>
              <a:t>don't</a:t>
            </a:r>
            <a:r>
              <a:rPr lang="en-US" dirty="0"/>
              <a:t>, write 0 for your score for this round and pass the dice to the next player.</a:t>
            </a:r>
          </a:p>
          <a:p>
            <a:r>
              <a:rPr lang="en-US" dirty="0"/>
              <a:t>If you rolled 3, 4 or 5 of a kind on that first roll, score as below:</a:t>
            </a:r>
          </a:p>
          <a:p>
            <a:pPr lvl="1"/>
            <a:r>
              <a:rPr lang="en-US" dirty="0"/>
              <a:t>3 of a kind = 3 </a:t>
            </a:r>
            <a:r>
              <a:rPr lang="en-US" dirty="0" smtClean="0"/>
              <a:t>points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of a kind = 6 </a:t>
            </a:r>
            <a:r>
              <a:rPr lang="en-US" dirty="0" smtClean="0"/>
              <a:t>points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of a kind = 12 points</a:t>
            </a:r>
          </a:p>
          <a:p>
            <a:r>
              <a:rPr lang="en-US" dirty="0"/>
              <a:t>If you rolled only 2 of a kind, you have one more turn to improve your score. Put those 2 dice aside and roll the others again. If you succeed, score as above. If you </a:t>
            </a:r>
            <a:r>
              <a:rPr lang="en-US" dirty="0" err="1"/>
              <a:t>don't</a:t>
            </a:r>
            <a:r>
              <a:rPr lang="en-US" dirty="0"/>
              <a:t>, you get no score this turn</a:t>
            </a:r>
            <a:r>
              <a:rPr lang="en-US" dirty="0" smtClean="0"/>
              <a:t>!</a:t>
            </a:r>
          </a:p>
          <a:p>
            <a:r>
              <a:rPr lang="en-US" dirty="0" smtClean="0"/>
              <a:t>The </a:t>
            </a:r>
            <a:r>
              <a:rPr lang="en-US" dirty="0"/>
              <a:t>player with the highest score after </a:t>
            </a:r>
            <a:r>
              <a:rPr lang="en-US" dirty="0" smtClean="0"/>
              <a:t>4 rounds is </a:t>
            </a:r>
            <a:r>
              <a:rPr lang="en-US" dirty="0"/>
              <a:t>the winner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13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Reversal – 2 players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Equipment</a:t>
            </a:r>
          </a:p>
          <a:p>
            <a:r>
              <a:rPr lang="en-US" dirty="0" smtClean="0"/>
              <a:t>Deck of cards.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How to play</a:t>
            </a:r>
          </a:p>
          <a:p>
            <a:r>
              <a:rPr lang="en-US" dirty="0" smtClean="0"/>
              <a:t>Separate out a set of cards 2 through 9 for each player. This is their hand. </a:t>
            </a:r>
          </a:p>
          <a:p>
            <a:r>
              <a:rPr lang="en-US" dirty="0" smtClean="0"/>
              <a:t>Both </a:t>
            </a:r>
            <a:r>
              <a:rPr lang="en-US" dirty="0" smtClean="0"/>
              <a:t>players pick </a:t>
            </a:r>
            <a:r>
              <a:rPr lang="en-US" dirty="0" smtClean="0"/>
              <a:t>a </a:t>
            </a:r>
            <a:r>
              <a:rPr lang="en-US" dirty="0" smtClean="0"/>
              <a:t>card from their hand </a:t>
            </a:r>
            <a:r>
              <a:rPr lang="en-US" dirty="0" smtClean="0"/>
              <a:t>and </a:t>
            </a:r>
            <a:r>
              <a:rPr lang="en-US" dirty="0" smtClean="0"/>
              <a:t>reveal </a:t>
            </a:r>
            <a:r>
              <a:rPr lang="en-US" dirty="0" smtClean="0"/>
              <a:t>it</a:t>
            </a:r>
            <a:r>
              <a:rPr lang="en-US" dirty="0" smtClean="0"/>
              <a:t> </a:t>
            </a:r>
            <a:r>
              <a:rPr lang="en-US" dirty="0" smtClean="0"/>
              <a:t>simultaneously. </a:t>
            </a:r>
          </a:p>
          <a:p>
            <a:r>
              <a:rPr lang="en-US" dirty="0" smtClean="0"/>
              <a:t>Higher card </a:t>
            </a:r>
            <a:r>
              <a:rPr lang="en-US" dirty="0" smtClean="0"/>
              <a:t>wins the hand. </a:t>
            </a:r>
            <a:r>
              <a:rPr lang="en-US" dirty="0" smtClean="0"/>
              <a:t>Winner </a:t>
            </a:r>
            <a:r>
              <a:rPr lang="en-US" dirty="0" smtClean="0"/>
              <a:t>takes </a:t>
            </a:r>
            <a:r>
              <a:rPr lang="en-US" dirty="0" smtClean="0"/>
              <a:t>both played cards and adds them to </a:t>
            </a:r>
            <a:r>
              <a:rPr lang="en-US" dirty="0" smtClean="0"/>
              <a:t>their score pile.  </a:t>
            </a:r>
          </a:p>
          <a:p>
            <a:r>
              <a:rPr lang="en-US" dirty="0" smtClean="0"/>
              <a:t>Ties are added to the </a:t>
            </a:r>
            <a:r>
              <a:rPr lang="en-US" dirty="0" smtClean="0"/>
              <a:t>score pile </a:t>
            </a:r>
            <a:r>
              <a:rPr lang="en-US" dirty="0" smtClean="0"/>
              <a:t>of the next round’s </a:t>
            </a:r>
            <a:r>
              <a:rPr lang="en-US" dirty="0" smtClean="0"/>
              <a:t>winner.</a:t>
            </a:r>
            <a:endParaRPr lang="en-US" dirty="0" smtClean="0"/>
          </a:p>
          <a:p>
            <a:r>
              <a:rPr lang="en-US" b="1" dirty="0" smtClean="0"/>
              <a:t>Special rule</a:t>
            </a:r>
            <a:r>
              <a:rPr lang="en-US" dirty="0" smtClean="0"/>
              <a:t>: </a:t>
            </a:r>
            <a:r>
              <a:rPr lang="en-US" dirty="0" smtClean="0"/>
              <a:t>If </a:t>
            </a:r>
            <a:r>
              <a:rPr lang="en-US" dirty="0" smtClean="0"/>
              <a:t>someone wins with a </a:t>
            </a:r>
            <a:r>
              <a:rPr lang="en-US" dirty="0" smtClean="0"/>
              <a:t>6</a:t>
            </a:r>
            <a:r>
              <a:rPr lang="en-US" dirty="0" smtClean="0"/>
              <a:t>, </a:t>
            </a:r>
            <a:r>
              <a:rPr lang="en-US" dirty="0" smtClean="0"/>
              <a:t>swap </a:t>
            </a:r>
            <a:r>
              <a:rPr lang="en-US" dirty="0" smtClean="0"/>
              <a:t>score piles. Both players yell out: “REVERSAL!”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Winning</a:t>
            </a:r>
            <a:endParaRPr lang="en-US" b="1" dirty="0" smtClean="0"/>
          </a:p>
          <a:p>
            <a:r>
              <a:rPr lang="en-US" dirty="0" smtClean="0"/>
              <a:t>Game ends </a:t>
            </a:r>
            <a:r>
              <a:rPr lang="en-US" dirty="0" smtClean="0"/>
              <a:t>no cards are left. </a:t>
            </a:r>
            <a:endParaRPr lang="en-US" dirty="0" smtClean="0"/>
          </a:p>
          <a:p>
            <a:r>
              <a:rPr lang="en-US" dirty="0" smtClean="0"/>
              <a:t>Winner is </a:t>
            </a:r>
            <a:r>
              <a:rPr lang="en-US" dirty="0" smtClean="0"/>
              <a:t>the player with </a:t>
            </a:r>
            <a:r>
              <a:rPr lang="en-US" dirty="0" smtClean="0"/>
              <a:t>the most </a:t>
            </a:r>
            <a:r>
              <a:rPr lang="en-US" dirty="0" smtClean="0"/>
              <a:t>cards in their score pile.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41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http://www.projecthorseshoe.com/graphics/ph14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96" y="1828800"/>
            <a:ext cx="9443799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Facial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Amusement</a:t>
            </a:r>
          </a:p>
          <a:p>
            <a:r>
              <a:rPr lang="en-US" sz="3600" dirty="0" smtClean="0"/>
              <a:t>Contentment</a:t>
            </a:r>
          </a:p>
          <a:p>
            <a:r>
              <a:rPr lang="en-US" sz="3600" dirty="0" smtClean="0"/>
              <a:t>Excitement</a:t>
            </a:r>
          </a:p>
          <a:p>
            <a:r>
              <a:rPr lang="en-US" sz="3600" dirty="0"/>
              <a:t>Satisfaction</a:t>
            </a:r>
          </a:p>
          <a:p>
            <a:r>
              <a:rPr lang="en-US" sz="3600" dirty="0"/>
              <a:t>Sensory </a:t>
            </a:r>
            <a:r>
              <a:rPr lang="en-US" sz="3600" dirty="0" smtClean="0"/>
              <a:t>pleasure</a:t>
            </a:r>
          </a:p>
          <a:p>
            <a:r>
              <a:rPr lang="en-US" sz="3600" dirty="0"/>
              <a:t>Pride </a:t>
            </a:r>
            <a:r>
              <a:rPr lang="en-US" sz="3600" dirty="0" smtClean="0"/>
              <a:t>(Accomplishment)</a:t>
            </a:r>
            <a:endParaRPr lang="en-US" sz="3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0" y="1600200"/>
            <a:ext cx="419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Guilt</a:t>
            </a:r>
          </a:p>
          <a:p>
            <a:r>
              <a:rPr lang="en-US" sz="3600" dirty="0" smtClean="0"/>
              <a:t>Relief</a:t>
            </a:r>
          </a:p>
          <a:p>
            <a:r>
              <a:rPr lang="en-US" sz="3600" b="1" dirty="0" smtClean="0"/>
              <a:t>Embarrassment</a:t>
            </a:r>
            <a:endParaRPr lang="en-US" sz="3600" dirty="0" smtClean="0"/>
          </a:p>
          <a:p>
            <a:r>
              <a:rPr lang="en-US" sz="3600" b="1" dirty="0" smtClean="0"/>
              <a:t>Contempt</a:t>
            </a:r>
            <a:endParaRPr lang="en-US" sz="3600" dirty="0" smtClean="0"/>
          </a:p>
          <a:p>
            <a:r>
              <a:rPr lang="en-US" sz="3600" b="1" dirty="0" smtClean="0"/>
              <a:t>Shame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568116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Requirements</a:t>
            </a:r>
            <a:r>
              <a:rPr lang="en-US" dirty="0" smtClean="0"/>
              <a:t>: A deck of cards, 4 players. </a:t>
            </a:r>
          </a:p>
          <a:p>
            <a:pPr marL="0" indent="0">
              <a:buNone/>
            </a:pPr>
            <a:r>
              <a:rPr lang="en-US" b="1" dirty="0" smtClean="0"/>
              <a:t>Setup</a:t>
            </a:r>
          </a:p>
          <a:p>
            <a:r>
              <a:rPr lang="en-US" dirty="0" smtClean="0"/>
              <a:t>Split deck into 4 decks of each suites: hearts, spades, clubs and diamonds. </a:t>
            </a:r>
            <a:r>
              <a:rPr lang="en-US" dirty="0"/>
              <a:t>Keep 2 through 7</a:t>
            </a:r>
          </a:p>
          <a:p>
            <a:r>
              <a:rPr lang="en-US" dirty="0" smtClean="0"/>
              <a:t>Discard </a:t>
            </a:r>
            <a:r>
              <a:rPr lang="en-US" dirty="0" smtClean="0"/>
              <a:t>Jokers, </a:t>
            </a:r>
            <a:r>
              <a:rPr lang="en-US" dirty="0" err="1" smtClean="0"/>
              <a:t>Facecards</a:t>
            </a:r>
            <a:r>
              <a:rPr lang="en-US" dirty="0" smtClean="0"/>
              <a:t> and 8, 9, 10.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smtClean="0"/>
              <a:t>player gets a suite. </a:t>
            </a:r>
          </a:p>
          <a:p>
            <a:r>
              <a:rPr lang="en-US" dirty="0" smtClean="0"/>
              <a:t>At the start of the game, all players pick one card and put it in front of them face down. </a:t>
            </a:r>
          </a:p>
          <a:p>
            <a:r>
              <a:rPr lang="en-US" dirty="0" smtClean="0"/>
              <a:t>Play starts with the player to the right of the dealer and continues clockwise.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Players turn</a:t>
            </a:r>
          </a:p>
          <a:p>
            <a:r>
              <a:rPr lang="en-US" b="1" dirty="0" smtClean="0"/>
              <a:t>Choice</a:t>
            </a:r>
            <a:r>
              <a:rPr lang="en-US" dirty="0" smtClean="0"/>
              <a:t>: On a player’s turn, they make a choice. </a:t>
            </a:r>
          </a:p>
          <a:p>
            <a:pPr lvl="1"/>
            <a:r>
              <a:rPr lang="en-US" dirty="0" smtClean="0"/>
              <a:t>Ante: They reveal their face down card and put it in the ‘loot pile’ in the center of the table.</a:t>
            </a:r>
          </a:p>
          <a:p>
            <a:pPr lvl="1"/>
            <a:r>
              <a:rPr lang="en-US" dirty="0" smtClean="0"/>
              <a:t>Claim: They reveal their card and make it known that they are claiming the point pile. </a:t>
            </a:r>
          </a:p>
          <a:p>
            <a:r>
              <a:rPr lang="en-US" b="1" dirty="0" smtClean="0"/>
              <a:t>Countering a claim</a:t>
            </a:r>
            <a:r>
              <a:rPr lang="en-US" dirty="0" smtClean="0"/>
              <a:t>: If some one makes a claim, the 2 players to their left may reveal their face down card. If their card is a higher value (aces high), they grab the point pile and add it to their point pile. </a:t>
            </a:r>
          </a:p>
          <a:p>
            <a:r>
              <a:rPr lang="en-US" b="1" dirty="0" smtClean="0"/>
              <a:t>Losing a claim</a:t>
            </a:r>
            <a:r>
              <a:rPr lang="en-US" dirty="0" smtClean="0"/>
              <a:t>. If you lose a claim, you put 2 points from your point pile into the loot pile.</a:t>
            </a:r>
          </a:p>
          <a:p>
            <a:r>
              <a:rPr lang="en-US" b="1" dirty="0" smtClean="0"/>
              <a:t>Pick new card</a:t>
            </a:r>
            <a:r>
              <a:rPr lang="en-US" dirty="0" smtClean="0"/>
              <a:t>: At the end of the player’s turn, they pick a new card and place it face down in front of them.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Winning</a:t>
            </a:r>
          </a:p>
          <a:p>
            <a:r>
              <a:rPr lang="en-US" dirty="0" smtClean="0"/>
              <a:t>Play until players have no more cards. </a:t>
            </a:r>
          </a:p>
          <a:p>
            <a:r>
              <a:rPr lang="en-US" dirty="0" smtClean="0"/>
              <a:t>Player with the most points wins.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31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7086" y="1752600"/>
            <a:ext cx="4381500" cy="4271963"/>
            <a:chOff x="4381500" y="1600200"/>
            <a:chExt cx="4381500" cy="4271963"/>
          </a:xfrm>
        </p:grpSpPr>
        <p:pic>
          <p:nvPicPr>
            <p:cNvPr id="1028" name="Picture 4" descr="http://images.clipartpanda.com/person-thinking-with-thought-bubble-9cpeqg7xi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500" y="1600200"/>
              <a:ext cx="4381500" cy="42719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www.coloringworld.net/thumbnail/h/hit-clip-art-13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2057400"/>
              <a:ext cx="1881858" cy="1637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As if body Loop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0292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Evocative Stimuli</a:t>
            </a:r>
          </a:p>
          <a:p>
            <a:r>
              <a:rPr lang="en-US" sz="3600" dirty="0" smtClean="0"/>
              <a:t>Stories</a:t>
            </a:r>
          </a:p>
          <a:p>
            <a:r>
              <a:rPr lang="en-US" sz="3600" dirty="0" smtClean="0"/>
              <a:t>Memory matters</a:t>
            </a:r>
          </a:p>
          <a:p>
            <a:r>
              <a:rPr lang="en-US" sz="3600" dirty="0"/>
              <a:t>Boring bits </a:t>
            </a:r>
            <a:r>
              <a:rPr lang="en-US" sz="3600" dirty="0" smtClean="0"/>
              <a:t>culled</a:t>
            </a:r>
            <a:br>
              <a:rPr lang="en-US" sz="3600" dirty="0" smtClean="0"/>
            </a:b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/>
              <a:t>Processed Experience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8877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loringworld.net/thumbnail/h/hit-clip-art-13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63176"/>
            <a:ext cx="4690140" cy="408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Body </a:t>
            </a:r>
            <a:r>
              <a:rPr lang="en-US" dirty="0" smtClean="0"/>
              <a:t>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9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loringworld.net/thumbnail/h/hit-clip-art-13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63176"/>
            <a:ext cx="4690140" cy="408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Body </a:t>
            </a:r>
            <a:r>
              <a:rPr lang="en-US" dirty="0" smtClean="0"/>
              <a:t>Loop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029200" y="1600200"/>
            <a:ext cx="3733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Actions</a:t>
            </a:r>
          </a:p>
          <a:p>
            <a:r>
              <a:rPr lang="en-US" sz="3600" dirty="0" smtClean="0"/>
              <a:t>Resource change</a:t>
            </a:r>
          </a:p>
          <a:p>
            <a:r>
              <a:rPr lang="en-US" sz="3600" dirty="0" smtClean="0"/>
              <a:t>Cost/Benefit</a:t>
            </a:r>
          </a:p>
          <a:p>
            <a:r>
              <a:rPr lang="en-US" sz="3600" dirty="0" smtClean="0"/>
              <a:t>Social Context</a:t>
            </a:r>
          </a:p>
          <a:p>
            <a:r>
              <a:rPr lang="en-US" sz="3600" dirty="0" smtClean="0"/>
              <a:t>Boring bits matter</a:t>
            </a:r>
            <a:br>
              <a:rPr lang="en-US" sz="3600" dirty="0" smtClean="0"/>
            </a:b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/>
              <a:t>Unprocessed Experience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1660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Amplifying Emotions Process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19400" y="1828800"/>
            <a:ext cx="3429000" cy="1752600"/>
          </a:xfrm>
          <a:prstGeom prst="roundRect">
            <a:avLst>
              <a:gd name="adj" fmla="val 31335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Prototype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05400" y="4191000"/>
            <a:ext cx="3429000" cy="1752600"/>
          </a:xfrm>
          <a:prstGeom prst="roundRect">
            <a:avLst>
              <a:gd name="adj" fmla="val 31335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Playtest &amp; </a:t>
            </a:r>
            <a:r>
              <a:rPr lang="en-US" sz="4000" dirty="0" smtClean="0">
                <a:solidFill>
                  <a:schemeClr val="bg1"/>
                </a:solidFill>
              </a:rPr>
              <a:t>Observe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4191000"/>
            <a:ext cx="3429000" cy="1752600"/>
          </a:xfrm>
          <a:prstGeom prst="roundRect">
            <a:avLst>
              <a:gd name="adj" fmla="val 3133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Amplify</a:t>
            </a:r>
            <a:endParaRPr lang="en-US" sz="4000" dirty="0">
              <a:solidFill>
                <a:schemeClr val="bg1"/>
              </a:solidFill>
            </a:endParaRPr>
          </a:p>
        </p:txBody>
      </p:sp>
      <p:cxnSp>
        <p:nvCxnSpPr>
          <p:cNvPr id="8" name="Elbow Connector 7"/>
          <p:cNvCxnSpPr>
            <a:stCxn id="4" idx="3"/>
            <a:endCxn id="5" idx="0"/>
          </p:cNvCxnSpPr>
          <p:nvPr/>
        </p:nvCxnSpPr>
        <p:spPr>
          <a:xfrm>
            <a:off x="6248400" y="2705100"/>
            <a:ext cx="571500" cy="1485900"/>
          </a:xfrm>
          <a:prstGeom prst="bentConnector2">
            <a:avLst/>
          </a:prstGeom>
          <a:ln w="1143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5" idx="1"/>
            <a:endCxn id="6" idx="3"/>
          </p:cNvCxnSpPr>
          <p:nvPr/>
        </p:nvCxnSpPr>
        <p:spPr>
          <a:xfrm rot="10800000">
            <a:off x="3886200" y="5067300"/>
            <a:ext cx="1219200" cy="12700"/>
          </a:xfrm>
          <a:prstGeom prst="bentConnector3">
            <a:avLst>
              <a:gd name="adj1" fmla="val 50000"/>
            </a:avLst>
          </a:prstGeom>
          <a:ln w="1143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6" idx="0"/>
            <a:endCxn id="4" idx="1"/>
          </p:cNvCxnSpPr>
          <p:nvPr/>
        </p:nvCxnSpPr>
        <p:spPr>
          <a:xfrm rot="5400000" flipH="1" flipV="1">
            <a:off x="1752600" y="3124200"/>
            <a:ext cx="1485900" cy="647700"/>
          </a:xfrm>
          <a:prstGeom prst="bentConnector2">
            <a:avLst/>
          </a:prstGeom>
          <a:ln w="1143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99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Where to look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Who put emotions in my mechanics!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467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cw.mit.edu/courses/brain-and-cognitive-sciences/9-00sc-introduction-to-psychology-fall-2011/emotion-motivation/discussion-emotion/diss_img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" t="954" r="780" b="453"/>
          <a:stretch/>
        </p:blipFill>
        <p:spPr bwMode="auto">
          <a:xfrm>
            <a:off x="962108" y="152400"/>
            <a:ext cx="7235688" cy="656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950233" y="152400"/>
            <a:ext cx="2238292" cy="274320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52958" y="152400"/>
            <a:ext cx="2238292" cy="274320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31725" y="152400"/>
            <a:ext cx="2238292" cy="274320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50233" y="3552700"/>
            <a:ext cx="2238292" cy="274320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52958" y="3552700"/>
            <a:ext cx="2238292" cy="274320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3552700"/>
            <a:ext cx="2238292" cy="2743200"/>
          </a:xfrm>
          <a:prstGeom prst="rect">
            <a:avLst/>
          </a:prstGeom>
          <a:solidFill>
            <a:srgbClr val="CC0000">
              <a:alpha val="25098"/>
            </a:srgb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1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15254</TotalTime>
  <Words>1618</Words>
  <Application>Microsoft Office PowerPoint</Application>
  <PresentationFormat>On-screen Show (4:3)</PresentationFormat>
  <Paragraphs>287</Paragraphs>
  <Slides>37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Amplifying Emotions in Mechanics</vt:lpstr>
      <vt:lpstr>Schedule</vt:lpstr>
      <vt:lpstr>As if body Loop</vt:lpstr>
      <vt:lpstr>As if body Loop</vt:lpstr>
      <vt:lpstr>Body Loop</vt:lpstr>
      <vt:lpstr>Body Loop</vt:lpstr>
      <vt:lpstr>Amplifying Emotions Process</vt:lpstr>
      <vt:lpstr>Where to look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to tweak</vt:lpstr>
      <vt:lpstr>Mastery: Variables for Emotions</vt:lpstr>
      <vt:lpstr>Social: Variables for Emotions</vt:lpstr>
      <vt:lpstr>Resource: Variables for Emotions</vt:lpstr>
      <vt:lpstr>Pacing: Variables for Emotions</vt:lpstr>
      <vt:lpstr>Group up &amp; Play Games! (10 min)</vt:lpstr>
      <vt:lpstr>List &amp; Prioritize Emotions (5 min)</vt:lpstr>
      <vt:lpstr>Design Time! (15 min)</vt:lpstr>
      <vt:lpstr>Playtest! (10 min)</vt:lpstr>
      <vt:lpstr>Design Time! (15 min)</vt:lpstr>
      <vt:lpstr>Playtest! (10 min)</vt:lpstr>
      <vt:lpstr>Discussion</vt:lpstr>
      <vt:lpstr>Other things to think about</vt:lpstr>
      <vt:lpstr>Games</vt:lpstr>
      <vt:lpstr>Carry – 4 players</vt:lpstr>
      <vt:lpstr>Division – 4 to 6 players</vt:lpstr>
      <vt:lpstr>Repeat – 2 players</vt:lpstr>
      <vt:lpstr>Roll – 2 Players</vt:lpstr>
      <vt:lpstr>Reversal – 2 players</vt:lpstr>
      <vt:lpstr>PowerPoint Presentation</vt:lpstr>
      <vt:lpstr>Non Facial</vt:lpstr>
      <vt:lpstr>Escalation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Amplifying Emotions in Mechanics</dc:title>
  <dc:creator>Daniel</dc:creator>
  <cp:lastModifiedBy>Daniel</cp:lastModifiedBy>
  <cp:revision>50</cp:revision>
  <cp:lastPrinted>2015-03-01T03:07:28Z</cp:lastPrinted>
  <dcterms:created xsi:type="dcterms:W3CDTF">2015-02-13T04:47:17Z</dcterms:created>
  <dcterms:modified xsi:type="dcterms:W3CDTF">2015-03-01T05:15:34Z</dcterms:modified>
</cp:coreProperties>
</file>