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embeddings/oleObject3.bin" ContentType="application/vnd.openxmlformats-officedocument.oleObject"/>
  <Override PartName="/ppt/notesSlides/notesSlide5.xml" ContentType="application/vnd.openxmlformats-officedocument.presentationml.notesSlide+xml"/>
  <Override PartName="/ppt/embeddings/oleObject4.bin" ContentType="application/vnd.openxmlformats-officedocument.oleObject"/>
  <Override PartName="/ppt/notesSlides/notesSlide6.xml" ContentType="application/vnd.openxmlformats-officedocument.presentationml.notesSlide+xml"/>
  <Override PartName="/ppt/embeddings/oleObject5.bin" ContentType="application/vnd.openxmlformats-officedocument.oleObject"/>
  <Override PartName="/ppt/notesSlides/notesSlide7.xml" ContentType="application/vnd.openxmlformats-officedocument.presentationml.notesSlide+xml"/>
  <Override PartName="/ppt/embeddings/oleObject6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8.bin" ContentType="application/vnd.openxmlformats-officedocument.oleObject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6"/>
  </p:notesMasterIdLst>
  <p:sldIdLst>
    <p:sldId id="385" r:id="rId2"/>
    <p:sldId id="484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543" r:id="rId11"/>
    <p:sldId id="494" r:id="rId12"/>
    <p:sldId id="495" r:id="rId13"/>
    <p:sldId id="496" r:id="rId14"/>
    <p:sldId id="497" r:id="rId15"/>
    <p:sldId id="498" r:id="rId16"/>
    <p:sldId id="503" r:id="rId17"/>
    <p:sldId id="504" r:id="rId18"/>
    <p:sldId id="546" r:id="rId19"/>
    <p:sldId id="547" r:id="rId20"/>
    <p:sldId id="544" r:id="rId21"/>
    <p:sldId id="507" r:id="rId22"/>
    <p:sldId id="508" r:id="rId23"/>
    <p:sldId id="533" r:id="rId24"/>
    <p:sldId id="534" r:id="rId25"/>
    <p:sldId id="542" r:id="rId26"/>
    <p:sldId id="535" r:id="rId27"/>
    <p:sldId id="548" r:id="rId28"/>
    <p:sldId id="545" r:id="rId29"/>
    <p:sldId id="536" r:id="rId30"/>
    <p:sldId id="537" r:id="rId31"/>
    <p:sldId id="538" r:id="rId32"/>
    <p:sldId id="539" r:id="rId33"/>
    <p:sldId id="540" r:id="rId34"/>
    <p:sldId id="541" r:id="rId35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0C0C0"/>
    <a:srgbClr val="B2B2B2"/>
    <a:srgbClr val="0099CC"/>
    <a:srgbClr val="33CCCC"/>
    <a:srgbClr val="FF6600"/>
    <a:srgbClr val="606F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4" autoAdjust="0"/>
    <p:restoredTop sz="80848" autoAdjust="0"/>
  </p:normalViewPr>
  <p:slideViewPr>
    <p:cSldViewPr>
      <p:cViewPr>
        <p:scale>
          <a:sx n="100" d="100"/>
          <a:sy n="100" d="100"/>
        </p:scale>
        <p:origin x="-1336" y="-2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28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AE47231-13CF-4769-AA48-3A0AAE099A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867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22EC36-4BDE-479D-B70C-618B5E690842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96CBA-87B6-41C7-9A3D-C634A96D0FD1}" type="slidenum">
              <a:rPr lang="en-US"/>
              <a:pPr/>
              <a:t>11</a:t>
            </a:fld>
            <a:endParaRPr 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973CEF-B927-4530-A53D-68A892AD0808}" type="slidenum">
              <a:rPr lang="en-US"/>
              <a:pPr/>
              <a:t>12</a:t>
            </a:fld>
            <a:endParaRPr 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31B1B3-31A5-4448-8767-E0C2BBEE4F5E}" type="slidenum">
              <a:rPr lang="en-US"/>
              <a:pPr/>
              <a:t>13</a:t>
            </a:fld>
            <a:endParaRPr lang="en-US"/>
          </a:p>
        </p:txBody>
      </p:sp>
      <p:sp>
        <p:nvSpPr>
          <p:cNvPr id="222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EB650A-B302-4AB7-B3AA-EB838FCD318F}" type="slidenum">
              <a:rPr lang="en-US"/>
              <a:pPr/>
              <a:t>14</a:t>
            </a:fld>
            <a:endParaRPr lang="en-US"/>
          </a:p>
        </p:txBody>
      </p:sp>
      <p:sp>
        <p:nvSpPr>
          <p:cNvPr id="223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6960A3-3E3A-4362-BFE6-AB66BC1CD0BD}" type="slidenum">
              <a:rPr lang="en-US"/>
              <a:pPr/>
              <a:t>15</a:t>
            </a:fld>
            <a:endParaRPr lang="en-US"/>
          </a:p>
        </p:txBody>
      </p:sp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4E7481-8345-4774-A342-ACFA86830BF9}" type="slidenum">
              <a:rPr lang="en-US"/>
              <a:pPr/>
              <a:t>16</a:t>
            </a:fld>
            <a:endParaRPr lang="en-US"/>
          </a:p>
        </p:txBody>
      </p:sp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17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Diablo card game</a:t>
            </a:r>
          </a:p>
          <a:p>
            <a:r>
              <a:rPr lang="en-US"/>
              <a:t>Kill monsters, get treasure, buy better stuff, kill bigger monsters, get bigger treasures…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C5C924-4B82-4C16-82B7-A01802F4044A}" type="slidenum">
              <a:rPr lang="en-US"/>
              <a:pPr/>
              <a:t>18</a:t>
            </a:fld>
            <a:endParaRPr lang="en-US"/>
          </a:p>
        </p:txBody>
      </p:sp>
      <p:sp>
        <p:nvSpPr>
          <p:cNvPr id="211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Diablo card game</a:t>
            </a:r>
          </a:p>
          <a:p>
            <a:r>
              <a:rPr lang="en-US"/>
              <a:t>Kill monsters, get treasure, buy better stuff, kill bigger monsters, get bigger treasures…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8F9195-BE56-413F-9CCA-81A34F44FB3C}" type="slidenum">
              <a:rPr lang="en-US"/>
              <a:pPr/>
              <a:t>21</a:t>
            </a:fld>
            <a:endParaRPr 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3F30E5-B261-45A8-BBE6-C069CDCC8CA1}" type="slidenum">
              <a:rPr lang="en-US"/>
              <a:pPr/>
              <a:t>22</a:t>
            </a:fld>
            <a:endParaRPr lang="en-US"/>
          </a:p>
        </p:txBody>
      </p:sp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874573-09DB-42E2-B8AC-D63B22689804}" type="slidenum">
              <a:rPr lang="en-US"/>
              <a:pPr/>
              <a:t>2</a:t>
            </a:fld>
            <a:endParaRPr lang="en-US"/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ED30B6-2B21-4274-AEED-34C2766A4183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42D8F-7079-4652-8EBD-2336B01C267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D42D8F-7079-4652-8EBD-2336B01C2678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137F-794D-434D-91DA-65663DCA1CF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4137F-794D-434D-91DA-65663DCA1CFD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415293-7171-423E-B196-75DC3443EDF4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3E098-A187-4EA9-A788-ABADE8E067E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E5C445-1517-424D-A90D-BF7AC3C56E0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Verdana" pitchFamily="34" charset="0"/>
              <a:ea typeface="ヒラギノ角ゴ Pro W3" pitchFamily="48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E448F-B49F-404A-9D8C-82ABD6B00671}" type="slidenum">
              <a:rPr lang="en-US"/>
              <a:pPr/>
              <a:t>3</a:t>
            </a:fld>
            <a:endParaRPr lang="en-US"/>
          </a:p>
        </p:txBody>
      </p:sp>
      <p:sp>
        <p:nvSpPr>
          <p:cNvPr id="214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1AD04-1B20-486E-885F-787351F407AB}" type="slidenum">
              <a:rPr lang="en-US"/>
              <a:pPr/>
              <a:t>4</a:t>
            </a:fld>
            <a:endParaRPr 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7C32B-16EB-42E2-9EBB-7C307F5E1F61}" type="slidenum">
              <a:rPr lang="en-US"/>
              <a:pPr/>
              <a:t>5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6BF05F-9F4B-4751-82A7-ED37B409DB18}" type="slidenum">
              <a:rPr lang="en-US"/>
              <a:pPr/>
              <a:t>6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9A3B2D-B380-46F1-B82A-43C5C4644C5C}" type="slidenum">
              <a:rPr lang="en-US"/>
              <a:pPr/>
              <a:t>7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D9BB-9B75-4988-AD10-C62A522F6AFA}" type="slidenum">
              <a:rPr lang="en-US"/>
              <a:pPr/>
              <a:t>8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03E89E-8E72-4E2E-A54C-24481ACBC6C5}" type="slidenum">
              <a:rPr lang="en-US"/>
              <a:pPr/>
              <a:t>9</a:t>
            </a:fld>
            <a:endParaRPr lang="en-US"/>
          </a:p>
        </p:txBody>
      </p:sp>
      <p:sp>
        <p:nvSpPr>
          <p:cNvPr id="22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ndar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C00000"/>
              </a:buClr>
              <a:defRPr>
                <a:latin typeface="Candara" pitchFamily="34" charset="0"/>
              </a:defRPr>
            </a:lvl1pPr>
            <a:lvl2pPr>
              <a:buClr>
                <a:schemeClr val="bg2">
                  <a:lumMod val="75000"/>
                </a:schemeClr>
              </a:buClr>
              <a:buFont typeface="Wingdings" pitchFamily="2" charset="2"/>
              <a:buChar char="§"/>
              <a:defRPr>
                <a:latin typeface="Candara" pitchFamily="34" charset="0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51435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173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428750"/>
            <a:ext cx="73152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1750" name="Oval 22"/>
          <p:cNvSpPr>
            <a:spLocks noChangeArrowheads="1"/>
          </p:cNvSpPr>
          <p:nvPr/>
        </p:nvSpPr>
        <p:spPr bwMode="auto">
          <a:xfrm>
            <a:off x="8610600" y="4743450"/>
            <a:ext cx="457200" cy="342900"/>
          </a:xfrm>
          <a:prstGeom prst="ellipse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6" name="Picture 5" descr="hd-master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" y="0"/>
            <a:ext cx="9129234" cy="514349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06FAE"/>
        </a:buClr>
        <a:buChar char="•"/>
        <a:defRPr sz="32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Stone Sans ITC TT" pitchFamily="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8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5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per-b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3375" y="149595"/>
            <a:ext cx="5009650" cy="3488956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438400" y="386715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6FAE"/>
              </a:buClr>
              <a:buSzTx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Stone Librande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606FAE"/>
              </a:buClr>
              <a:buSzTx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+mn-ea"/>
                <a:cs typeface="+mn-cs"/>
              </a:rPr>
              <a:t>Lead Designer, Riot Games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57400" y="971550"/>
            <a:ext cx="5105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Paper Simulations</a:t>
            </a:r>
            <a:b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of</a:t>
            </a: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/>
            </a:r>
            <a:b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</a:br>
            <a:r>
              <a:rPr lang="en-US" sz="4000" b="1" dirty="0" smtClean="0">
                <a:solidFill>
                  <a:schemeClr val="bg2">
                    <a:lumMod val="75000"/>
                  </a:schemeClr>
                </a:solidFill>
                <a:latin typeface="Candara" pitchFamily="34" charset="0"/>
              </a:rPr>
              <a:t>Digital Games</a:t>
            </a:r>
            <a:endParaRPr lang="en-US" sz="4000" b="1" kern="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ndara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 spd="slow" advClick="0" advTm="1000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/>
              <a:t>Exercise #2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79563" y="1478757"/>
            <a:ext cx="6419850" cy="3093244"/>
          </a:xfrm>
          <a:noFill/>
          <a:ln/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800" b="0" dirty="0"/>
              <a:t>Simulate a video game using only pencils, index cards and dice</a:t>
            </a:r>
            <a:r>
              <a:rPr lang="en-US" sz="2800" b="0" dirty="0" smtClean="0"/>
              <a:t>.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sz="2800" b="0" dirty="0"/>
              <a:t>Use it as a tool to help understand the game’s fundamental design principles</a:t>
            </a:r>
            <a:r>
              <a:rPr lang="en-US" sz="2800" b="0" dirty="0" smtClean="0"/>
              <a:t>.</a:t>
            </a:r>
            <a:endParaRPr lang="en-US" sz="2800" b="0" dirty="0"/>
          </a:p>
          <a:p>
            <a:pPr>
              <a:spcBef>
                <a:spcPts val="1800"/>
              </a:spcBef>
            </a:pPr>
            <a:r>
              <a:rPr lang="en-US" sz="2800" b="0" dirty="0"/>
              <a:t>Don’t sweat the details.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1905000" y="819150"/>
            <a:ext cx="533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10254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315200" cy="685800"/>
          </a:xfrm>
          <a:noFill/>
          <a:ln/>
        </p:spPr>
        <p:txBody>
          <a:bodyPr/>
          <a:lstStyle/>
          <a:p>
            <a:r>
              <a:rPr lang="en-US" dirty="0"/>
              <a:t>Example Game</a:t>
            </a:r>
          </a:p>
        </p:txBody>
      </p:sp>
      <p:pic>
        <p:nvPicPr>
          <p:cNvPr id="9" name="Picture 8" descr="tonyhawk-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81150"/>
            <a:ext cx="4206981" cy="298132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tonyhawk-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1809750"/>
            <a:ext cx="4005368" cy="2838450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/>
          <p:cNvSpPr>
            <a:spLocks noChangeArrowheads="1"/>
          </p:cNvSpPr>
          <p:nvPr/>
        </p:nvSpPr>
        <p:spPr bwMode="auto">
          <a:xfrm>
            <a:off x="762000" y="1485900"/>
            <a:ext cx="7696200" cy="30670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1676400" y="1657350"/>
          <a:ext cx="563880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Image" r:id="rId4" imgW="5079365" imgH="2539683" progId="">
                  <p:embed/>
                </p:oleObj>
              </mc:Choice>
              <mc:Fallback>
                <p:oleObj name="Image" r:id="rId4" imgW="5079365" imgH="2539683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657350"/>
                        <a:ext cx="5638800" cy="242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6" name="Rectangle 14"/>
          <p:cNvSpPr>
            <a:spLocks noGrp="1" noChangeArrowheads="1"/>
          </p:cNvSpPr>
          <p:nvPr>
            <p:ph type="title"/>
          </p:nvPr>
        </p:nvSpPr>
        <p:spPr>
          <a:xfrm>
            <a:off x="838200" y="171450"/>
            <a:ext cx="7315200" cy="685800"/>
          </a:xfrm>
          <a:noFill/>
          <a:ln/>
        </p:spPr>
        <p:txBody>
          <a:bodyPr/>
          <a:lstStyle/>
          <a:p>
            <a:r>
              <a:rPr lang="en-US"/>
              <a:t>Example Game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1905000" y="819150"/>
            <a:ext cx="53340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Tony Hawk’s Pro Skater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pic>
        <p:nvPicPr>
          <p:cNvPr id="209924" name="Picture 4" descr="asteroids-old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95600" y="133350"/>
            <a:ext cx="4495800" cy="44958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8900" name="Object 4"/>
          <p:cNvGraphicFramePr>
            <a:graphicFrameLocks noChangeAspect="1"/>
          </p:cNvGraphicFramePr>
          <p:nvPr/>
        </p:nvGraphicFramePr>
        <p:xfrm>
          <a:off x="2819400" y="209550"/>
          <a:ext cx="58928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Image" r:id="rId4" imgW="5079365" imgH="5079365" progId="">
                  <p:embed/>
                </p:oleObj>
              </mc:Choice>
              <mc:Fallback>
                <p:oleObj name="Image" r:id="rId4" imgW="5079365" imgH="507936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9550"/>
                        <a:ext cx="5892800" cy="4419600"/>
                      </a:xfrm>
                      <a:prstGeom prst="rect">
                        <a:avLst/>
                      </a:prstGeom>
                      <a:solidFill>
                        <a:srgbClr val="606FAE"/>
                      </a:solidFill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Asteroids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12" name="Picture 8" descr="pic6560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819400" y="209550"/>
            <a:ext cx="5791200" cy="43434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90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The Board Game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7" name="Picture 3" descr="warcards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514600" y="209550"/>
            <a:ext cx="4267200" cy="4445000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048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i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Warcraft</a:t>
            </a: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9055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The Card Game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hatculture.com/wp-content/uploads/2012/06/monopoly_wow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27900">
            <a:off x="1328187" y="773557"/>
            <a:ext cx="6609006" cy="3304504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media1.gameinformer.com/imagefeed/featured/rovio/angrybirdsstarwars/toysangrybirdsstarwars_6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93311"/>
            <a:ext cx="5181600" cy="43661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Take a digital game…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10" name="Object 6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6-wo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8286750" cy="4381500"/>
          </a:xfrm>
          <a:prstGeom prst="rect">
            <a:avLst/>
          </a:prstGeom>
          <a:solidFill>
            <a:srgbClr val="606FAE"/>
          </a:solidFill>
          <a:ln w="19050" algn="ctr">
            <a:solidFill>
              <a:schemeClr val="bg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30000"/>
              </a:prstClr>
            </a:outerShdw>
          </a:effec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civ-soren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667000" y="209550"/>
            <a:ext cx="5892800" cy="441960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228600" y="114300"/>
            <a:ext cx="23622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990000"/>
              </a:buClr>
              <a:buFontTx/>
              <a:buChar char="•"/>
            </a:pPr>
            <a:r>
              <a:rPr lang="en-US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</a:rPr>
              <a:t>Civilization</a:t>
            </a:r>
            <a:endParaRPr lang="en-US" sz="2800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accent2"/>
              </a:buClr>
            </a:pPr>
            <a:endParaRPr lang="en-US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5260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>
                <a:latin typeface="+mj-lt"/>
              </a:rPr>
              <a:t>The Card Game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7315200" cy="685800"/>
          </a:xfrm>
        </p:spPr>
        <p:txBody>
          <a:bodyPr/>
          <a:lstStyle/>
          <a:p>
            <a:r>
              <a:rPr lang="en-US" dirty="0"/>
              <a:t>Exercise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2" y="1428750"/>
            <a:ext cx="8154987" cy="30861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3000" b="0" dirty="0"/>
              <a:t>Select a digital game</a:t>
            </a:r>
          </a:p>
          <a:p>
            <a:pPr>
              <a:lnSpc>
                <a:spcPct val="150000"/>
              </a:lnSpc>
            </a:pPr>
            <a:r>
              <a:rPr lang="en-US" sz="3000" b="0" dirty="0"/>
              <a:t>Make a paper prototype</a:t>
            </a:r>
          </a:p>
          <a:p>
            <a:pPr>
              <a:lnSpc>
                <a:spcPct val="150000"/>
              </a:lnSpc>
            </a:pPr>
            <a:r>
              <a:rPr lang="en-US" sz="3000" b="0" dirty="0"/>
              <a:t>What aesthetics survive the change in medium?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Brainstorm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200150"/>
            <a:ext cx="7315200" cy="24384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b="0" dirty="0" smtClean="0">
                <a:ea typeface="ヒラギノ角ゴ Pro W3" pitchFamily="48" charset="-128"/>
              </a:rPr>
              <a:t>Name some games to “unplug”</a:t>
            </a:r>
          </a:p>
          <a:p>
            <a:pPr>
              <a:lnSpc>
                <a:spcPct val="200000"/>
              </a:lnSpc>
            </a:pPr>
            <a:r>
              <a:rPr lang="en-US" b="0" dirty="0" smtClean="0">
                <a:ea typeface="ヒラギノ角ゴ Pro W3" pitchFamily="48" charset="-128"/>
              </a:rPr>
              <a:t>Break into groups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49530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Build a Paper Version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8305800" cy="3352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What To Do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Identify your game’s play aesthetics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Choose one aesthetic element to capture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Write it down and put it in the middle of your table</a:t>
            </a:r>
          </a:p>
          <a:p>
            <a:pPr lvl="1">
              <a:spcBef>
                <a:spcPts val="1800"/>
              </a:spcBef>
              <a:defRPr/>
            </a:pPr>
            <a:r>
              <a:rPr lang="en-US" sz="2600" dirty="0" smtClean="0"/>
              <a:t>Identify the game actions that create that feeling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95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Build a Paper Version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0150"/>
            <a:ext cx="7850187" cy="3429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dirty="0" smtClean="0"/>
              <a:t>What </a:t>
            </a:r>
            <a:r>
              <a:rPr lang="en-US" dirty="0"/>
              <a:t>Not to Do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/>
              <a:t>Don’t sweat the </a:t>
            </a:r>
            <a:r>
              <a:rPr lang="en-US" sz="2600" dirty="0" smtClean="0"/>
              <a:t>details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 smtClean="0"/>
              <a:t>Don’t try to duplicate the whole game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 smtClean="0"/>
              <a:t>Don’t focus on simulating computer functions</a:t>
            </a:r>
          </a:p>
          <a:p>
            <a:pPr lvl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2600" dirty="0" smtClean="0"/>
              <a:t>Don’t make a board!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uiExpand="1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Alpha Deadline at 12:00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Try to have something playable quickly!</a:t>
            </a:r>
          </a:p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Iterate!</a:t>
            </a:r>
          </a:p>
          <a:p>
            <a:pPr lvl="1">
              <a:buFont typeface="Wingdings" pitchFamily="2" charset="2"/>
              <a:buNone/>
            </a:pPr>
            <a:endParaRPr lang="en-US" i="1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Lunch at 12:00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for electives at:</a:t>
            </a:r>
          </a:p>
          <a:p>
            <a:pPr marL="0" indent="0">
              <a:buNone/>
            </a:pPr>
            <a:r>
              <a:rPr lang="en-US" dirty="0"/>
              <a:t>g</a:t>
            </a:r>
            <a:r>
              <a:rPr lang="en-US" dirty="0" smtClean="0"/>
              <a:t>dc.8kindsoffun.com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tinyurl.com</a:t>
            </a:r>
            <a:r>
              <a:rPr lang="en-US" dirty="0" smtClean="0"/>
              <a:t>/</a:t>
            </a:r>
            <a:r>
              <a:rPr lang="en-US" dirty="0" err="1" smtClean="0"/>
              <a:t>gdc-mda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Back here at 1:30</a:t>
            </a:r>
          </a:p>
        </p:txBody>
      </p:sp>
    </p:spTree>
    <p:extLst>
      <p:ext uri="{BB962C8B-B14F-4D97-AF65-F5344CB8AC3E}">
        <p14:creationId xmlns:p14="http://schemas.microsoft.com/office/powerpoint/2010/main" val="143092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Beta Test at 1:45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i="1" dirty="0" smtClean="0">
                <a:ea typeface="ヒラギノ角ゴ Pro W3" pitchFamily="48" charset="-128"/>
              </a:rPr>
              <a:t>Get your rules written down. </a:t>
            </a:r>
            <a:endParaRPr lang="en-US" i="1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smtClean="0">
                <a:ea typeface="ヒラギノ角ゴ Pro W3" pitchFamily="48" charset="-128"/>
              </a:rPr>
              <a:t>Beta Test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b="0" dirty="0" smtClean="0">
                <a:ea typeface="ヒラギノ角ゴ Pro W3" pitchFamily="48" charset="-128"/>
              </a:rPr>
              <a:t>Send two testers to other tables.  </a:t>
            </a:r>
          </a:p>
          <a:p>
            <a:pPr>
              <a:spcBef>
                <a:spcPts val="1800"/>
              </a:spcBef>
            </a:pPr>
            <a:r>
              <a:rPr lang="en-US" b="0" dirty="0" smtClean="0">
                <a:ea typeface="ヒラギノ角ゴ Pro W3" pitchFamily="48" charset="-128"/>
              </a:rPr>
              <a:t>Test until 2:15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…remove the controller…</a:t>
            </a:r>
          </a:p>
        </p:txBody>
      </p:sp>
      <p:graphicFrame>
        <p:nvGraphicFramePr>
          <p:cNvPr id="56323" name="Object 3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1950"/>
            <a:ext cx="7315200" cy="6858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Discussion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ea typeface="ヒラギノ角ゴ Pro W3" pitchFamily="48" charset="-128"/>
              </a:rPr>
              <a:t>Let’s share results.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ea typeface="ヒラギノ角ゴ Pro W3" pitchFamily="48" charset="-128"/>
              </a:rPr>
              <a:t>What aesthetics did you capture?</a:t>
            </a:r>
          </a:p>
          <a:p>
            <a:pPr>
              <a:lnSpc>
                <a:spcPct val="150000"/>
              </a:lnSpc>
            </a:pPr>
            <a:r>
              <a:rPr lang="en-US" b="0" dirty="0" smtClean="0">
                <a:ea typeface="ヒラギノ角ゴ Pro W3" pitchFamily="48" charset="-128"/>
              </a:rPr>
              <a:t>What did you leave out? </a:t>
            </a:r>
          </a:p>
          <a:p>
            <a:pPr>
              <a:buFontTx/>
              <a:buNone/>
            </a:pP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33400" y="438150"/>
            <a:ext cx="8077200" cy="6096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The 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76350"/>
            <a:ext cx="8077200" cy="327660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Play transcends media</a:t>
            </a:r>
          </a:p>
          <a:p>
            <a:pPr lvl="1"/>
            <a:r>
              <a:rPr lang="en-US" dirty="0" smtClean="0">
                <a:ea typeface="ヒラギノ角ゴ Pro W3" pitchFamily="48" charset="-128"/>
              </a:rPr>
              <a:t>Mechanics</a:t>
            </a:r>
          </a:p>
          <a:p>
            <a:pPr lvl="1"/>
            <a:r>
              <a:rPr lang="en-US" dirty="0" smtClean="0">
                <a:ea typeface="ヒラギノ角ゴ Pro W3" pitchFamily="48" charset="-128"/>
              </a:rPr>
              <a:t>Dynamics</a:t>
            </a:r>
          </a:p>
          <a:p>
            <a:pPr lvl="1"/>
            <a:r>
              <a:rPr lang="en-US" dirty="0" smtClean="0">
                <a:ea typeface="ヒラギノ角ゴ Pro W3" pitchFamily="48" charset="-128"/>
              </a:rPr>
              <a:t>Aesthetics</a:t>
            </a:r>
          </a:p>
          <a:p>
            <a:pPr lvl="1"/>
            <a:endParaRPr lang="en-US" dirty="0" smtClean="0">
              <a:ea typeface="ヒラギノ角ゴ Pro W3" pitchFamily="48" charset="-128"/>
            </a:endParaRPr>
          </a:p>
          <a:p>
            <a:r>
              <a:rPr lang="en-US" dirty="0" smtClean="0">
                <a:ea typeface="ヒラギノ角ゴ Pro W3" pitchFamily="48" charset="-128"/>
              </a:rPr>
              <a:t>Sometimes.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4950"/>
            <a:ext cx="8610600" cy="2895600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Good for understanding existing games.</a:t>
            </a:r>
          </a:p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Use these techniques for games in progress.</a:t>
            </a:r>
          </a:p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Process is quick and cheap.</a:t>
            </a:r>
          </a:p>
          <a:p>
            <a:pPr>
              <a:spcBef>
                <a:spcPts val="1800"/>
              </a:spcBef>
            </a:pPr>
            <a:r>
              <a:rPr lang="en-US" sz="2600" b="0" dirty="0" smtClean="0">
                <a:ea typeface="ヒラギノ角ゴ Pro W3" pitchFamily="48" charset="-128"/>
              </a:rPr>
              <a:t>You don’t need programmers or artists.</a:t>
            </a: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9100"/>
            <a:ext cx="8077200" cy="704850"/>
          </a:xfrm>
        </p:spPr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Using Paper Prototypes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504950"/>
            <a:ext cx="8458200" cy="3048000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Can’t replace actual </a:t>
            </a:r>
            <a:r>
              <a:rPr lang="en-US" sz="2600" b="0" dirty="0" err="1" smtClean="0">
                <a:ea typeface="ヒラギノ角ゴ Pro W3" pitchFamily="48" charset="-128"/>
              </a:rPr>
              <a:t>gameplay</a:t>
            </a:r>
            <a:r>
              <a:rPr lang="en-US" sz="2600" b="0" dirty="0" smtClean="0">
                <a:ea typeface="ヒラギノ角ゴ Pro W3" pitchFamily="48" charset="-128"/>
              </a:rPr>
              <a:t> testing.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Can give you a head start and keep you focused.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Creates a vocabulary to use when discussing your game.</a:t>
            </a:r>
          </a:p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US" sz="2600" b="0" dirty="0" smtClean="0">
                <a:ea typeface="ヒラギノ角ゴ Pro W3" pitchFamily="48" charset="-128"/>
              </a:rPr>
              <a:t>Can be used as a tool to educate other team members. Have them play, too!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33400" y="419100"/>
            <a:ext cx="807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ndara" pitchFamily="34" charset="0"/>
                <a:ea typeface="ヒラギノ角ゴ Pro W3" pitchFamily="48" charset="-128"/>
                <a:cs typeface="+mj-cs"/>
              </a:rPr>
              <a:t>Using Paper Prototypes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ndara" pitchFamily="34" charset="0"/>
              <a:ea typeface="ヒラギノ角ゴ Pro W3" pitchFamily="48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ヒラギノ角ゴ Pro W3" pitchFamily="48" charset="-128"/>
              </a:rPr>
              <a:t>Elective B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ea typeface="ヒラギノ角ゴ Pro W3" pitchFamily="48" charset="-128"/>
              </a:rPr>
              <a:t>236: </a:t>
            </a:r>
            <a:r>
              <a:rPr lang="en-US" b="0" dirty="0" smtClean="0">
                <a:ea typeface="ヒラギノ角ゴ Pro W3" pitchFamily="48" charset="-128"/>
              </a:rPr>
              <a:t>Us vs. It</a:t>
            </a:r>
            <a:endParaRPr lang="en-US" dirty="0" smtClean="0">
              <a:ea typeface="ヒラギノ角ゴ Pro W3" pitchFamily="48" charset="-128"/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ea typeface="ヒラギノ角ゴ Pro W3" pitchFamily="48" charset="-128"/>
              </a:rPr>
              <a:t>224: </a:t>
            </a:r>
            <a:r>
              <a:rPr lang="en-US" b="0" dirty="0" err="1" smtClean="0">
                <a:ea typeface="ヒラギノ角ゴ Pro W3" pitchFamily="48" charset="-128"/>
              </a:rPr>
              <a:t>BattleBattle</a:t>
            </a:r>
            <a:r>
              <a:rPr lang="en-US" b="0" dirty="0" smtClean="0">
                <a:ea typeface="ヒラギノ角ゴ Pro W3" pitchFamily="48" charset="-128"/>
              </a:rPr>
              <a:t>!</a:t>
            </a:r>
            <a:endParaRPr lang="en-US" dirty="0" smtClean="0">
              <a:ea typeface="ヒラギノ角ゴ Pro W3" pitchFamily="48" charset="-128"/>
            </a:endParaRPr>
          </a:p>
          <a:p>
            <a:pPr>
              <a:lnSpc>
                <a:spcPct val="150000"/>
              </a:lnSpc>
            </a:pPr>
            <a:r>
              <a:rPr lang="en-US" b="0" dirty="0" smtClean="0">
                <a:ea typeface="ヒラギノ角ゴ Pro W3" pitchFamily="48" charset="-128"/>
              </a:rPr>
              <a:t> </a:t>
            </a:r>
            <a:r>
              <a:rPr lang="en-US" dirty="0" smtClean="0">
                <a:ea typeface="ヒラギノ角ゴ Pro W3" pitchFamily="48" charset="-128"/>
              </a:rPr>
              <a:t>220: </a:t>
            </a:r>
            <a:r>
              <a:rPr lang="en-US" b="0" dirty="0" smtClean="0">
                <a:ea typeface="ヒラギノ角ゴ Pro W3" pitchFamily="48" charset="-128"/>
              </a:rPr>
              <a:t>Three Musketeers</a:t>
            </a:r>
            <a:endParaRPr lang="en-US" dirty="0" smtClean="0">
              <a:ea typeface="ヒラギノ角ゴ Pro W3" pitchFamily="48" charset="-128"/>
            </a:endParaRPr>
          </a:p>
          <a:p>
            <a:pPr>
              <a:lnSpc>
                <a:spcPct val="150000"/>
              </a:lnSpc>
            </a:pPr>
            <a:endParaRPr lang="en-US" dirty="0" smtClean="0">
              <a:ea typeface="ヒラギノ角ゴ Pro W3" pitchFamily="48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…remove the controller…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…the sound and music…</a:t>
            </a:r>
          </a:p>
        </p:txBody>
      </p:sp>
      <p:graphicFrame>
        <p:nvGraphicFramePr>
          <p:cNvPr id="57347" name="Object 3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…the sound and music…</a:t>
            </a:r>
          </a:p>
        </p:txBody>
      </p:sp>
      <p:graphicFrame>
        <p:nvGraphicFramePr>
          <p:cNvPr id="52228" name="Object 4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…and the graphics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2482850" y="971550"/>
          <a:ext cx="4178300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Image" r:id="rId4" imgW="4177778" imgH="4190476" progId="">
                  <p:embed/>
                </p:oleObj>
              </mc:Choice>
              <mc:Fallback>
                <p:oleObj name="Image" r:id="rId4" imgW="4177778" imgH="419047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2850" y="971550"/>
                        <a:ext cx="4178300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…and the graphics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57150"/>
            <a:ext cx="7315200" cy="685800"/>
          </a:xfrm>
        </p:spPr>
        <p:txBody>
          <a:bodyPr/>
          <a:lstStyle/>
          <a:p>
            <a:r>
              <a:rPr lang="en-US" dirty="0"/>
              <a:t>What’s left?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028700" y="800100"/>
            <a:ext cx="7086600" cy="3486150"/>
          </a:xfrm>
          <a:prstGeom prst="rect">
            <a:avLst/>
          </a:prstGeom>
          <a:solidFill>
            <a:srgbClr val="606FAE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~2628977">
  <a:themeElements>
    <a:clrScheme name="~262897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~2628977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~262897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~262897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~262897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12225</TotalTime>
  <Words>463</Words>
  <Application>Microsoft Macintosh PowerPoint</Application>
  <PresentationFormat>On-screen Show (16:9)</PresentationFormat>
  <Paragraphs>116</Paragraphs>
  <Slides>34</Slides>
  <Notes>27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~2628977</vt:lpstr>
      <vt:lpstr>Image</vt:lpstr>
      <vt:lpstr>PowerPoint Presentation</vt:lpstr>
      <vt:lpstr>Take a digital game…</vt:lpstr>
      <vt:lpstr>…remove the controller…</vt:lpstr>
      <vt:lpstr>…remove the controller…</vt:lpstr>
      <vt:lpstr>…the sound and music…</vt:lpstr>
      <vt:lpstr>…the sound and music…</vt:lpstr>
      <vt:lpstr>…and the graphics</vt:lpstr>
      <vt:lpstr>…and the graphics</vt:lpstr>
      <vt:lpstr>What’s left?</vt:lpstr>
      <vt:lpstr>PowerPoint Presentation</vt:lpstr>
      <vt:lpstr>Exercise #2</vt:lpstr>
      <vt:lpstr>Example Game</vt:lpstr>
      <vt:lpstr>Example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</vt:lpstr>
      <vt:lpstr>Brainstorm</vt:lpstr>
      <vt:lpstr>Build a Paper Version</vt:lpstr>
      <vt:lpstr>Build a Paper Version</vt:lpstr>
      <vt:lpstr>Alpha Deadline at 12:00</vt:lpstr>
      <vt:lpstr>Lunch at 12:00</vt:lpstr>
      <vt:lpstr>Beta Test at 1:45</vt:lpstr>
      <vt:lpstr>Beta Test</vt:lpstr>
      <vt:lpstr>Discussion</vt:lpstr>
      <vt:lpstr>The Message</vt:lpstr>
      <vt:lpstr>Using Paper Prototypes</vt:lpstr>
      <vt:lpstr>PowerPoint Presentation</vt:lpstr>
      <vt:lpstr>Elective B</vt:lpstr>
    </vt:vector>
  </TitlesOfParts>
  <Company>Stonetronix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Stone</dc:creator>
  <cp:lastModifiedBy>Marc LeBlanc</cp:lastModifiedBy>
  <cp:revision>433</cp:revision>
  <dcterms:created xsi:type="dcterms:W3CDTF">2004-03-07T19:53:40Z</dcterms:created>
  <dcterms:modified xsi:type="dcterms:W3CDTF">2014-03-18T21:38:10Z</dcterms:modified>
</cp:coreProperties>
</file>