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7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68" y="-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37BBC4-C25E-4027-BB3A-CBF2A3D70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2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AE9059EF-7A1A-4A19-B2E2-FD3B9249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40EE3-84BD-47C2-A871-A3B49B0A32CE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6A67-27B8-4D03-A4F0-07E1395E7FAB}" type="slidenum">
              <a:rPr lang="en-US" smtClean="0">
                <a:ea typeface="MS PGothic" pitchFamily="34" charset="-128"/>
              </a:rPr>
              <a:pPr/>
              <a:t>19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To clarify, the “choices” is the number of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musketeer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 choices, just to keep things simple.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graph starts at 2, gets bigger, peaks at some point, and then goes back down to around 2.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point here is that this curve matches the canonical “dramatic structure” curve, and with good reason:  Dramatic tension requires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uncertainty 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and more choices permits more uncertainty (you can have choices without uncertainty, but you can’t have uncertainty without choices).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841E7-CD2C-4D63-B6E0-63FDC386A2D7}" type="slidenum">
              <a:rPr lang="en-US" smtClean="0">
                <a:ea typeface="MS PGothic" pitchFamily="34" charset="-128"/>
              </a:rPr>
              <a:pPr/>
              <a:t>20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99402-146D-4978-BDD3-F68B19906174}" type="slidenum">
              <a:rPr lang="en-US" smtClean="0">
                <a:ea typeface="MS PGothic" pitchFamily="34" charset="-128"/>
              </a:rPr>
              <a:pPr/>
              <a:t>24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Solicit results from each group.  Discuss.  Give each group 3-4 minutes.  About 20 minutes total.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E8FB6-E53B-4F26-B298-63E31DA12D2E}" type="slidenum">
              <a:rPr lang="en-US" smtClean="0">
                <a:ea typeface="MS PGothic" pitchFamily="34" charset="-128"/>
              </a:rPr>
              <a:pPr/>
              <a:t>25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It’s pretty much impossible to solve this problem without increasing the size of the “state space.”  The point here is that having more state space helps the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designer 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by giving him more room to work.  A good strategy for this exercise is to increase the state space before even thinking about adding players.  (e.g. Use a larger board, etc.)   How many groups actually took this strategy?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Don’t spend more than 5 minutes.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94CFF-4882-4F8F-BD33-8D31DE2F43A7}" type="slidenum">
              <a:rPr lang="en-US" smtClean="0">
                <a:ea typeface="MS PGothic" pitchFamily="34" charset="-128"/>
              </a:rPr>
              <a:pPr/>
              <a:t>26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I don’t have any expected results here.  Though, the massive asymmetry present in 3 musketeers is also present in single-player digital games, so that’s a similarity.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This is sort of an obligatory “tie it back to digital media” question.  If it’s not bearing any fruit, move on.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5411B-8316-4D9F-A68B-E9E871D20F94}" type="slidenum">
              <a:rPr lang="en-US" smtClean="0">
                <a:ea typeface="MS PGothic" pitchFamily="34" charset="-128"/>
              </a:rPr>
              <a:pPr/>
              <a:t>28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General discussion as time permits.  Try to tie it back to digital games.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5BD8A-5671-48EA-910E-24CBDC79E6FD}" type="slidenum">
              <a:rPr lang="en-US" smtClean="0">
                <a:ea typeface="MS PGothic" pitchFamily="34" charset="-128"/>
              </a:rPr>
              <a:pPr/>
              <a:t>10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5 minutes.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B465E-95CA-4BF5-8982-D07CA608BA50}" type="slidenum">
              <a:rPr lang="en-US" smtClean="0">
                <a:ea typeface="MS PGothic" pitchFamily="34" charset="-128"/>
              </a:rPr>
              <a:pPr/>
              <a:t>12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This is just a limbering up.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08A90-6A0B-4AAC-9E70-CE4C13D14A94}" type="slidenum">
              <a:rPr lang="en-US" smtClean="0">
                <a:ea typeface="MS PGothic" pitchFamily="34" charset="-128"/>
              </a:rPr>
              <a:pPr/>
              <a:t>13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This is the part where the attendees make the bed that they will eventually have to sleep in.  A certain amount of rigor is important here.  Don’t let them be vague; make sure you can come up with a model for every aesthetic you identify.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Be sure to observe that the game’s mechanics do a good job of conveying its subject matter without much in the way of visual or textual cues.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516C0-A2F1-4653-BB8D-70028AE6E049}" type="slidenum">
              <a:rPr lang="en-US" smtClean="0">
                <a:ea typeface="MS PGothic" pitchFamily="34" charset="-128"/>
              </a:rPr>
              <a:pPr/>
              <a:t>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58554-59F0-4EE1-A27E-081665841355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B9895-1184-4683-B4AE-D4FB53C6F863}" type="slidenum">
              <a:rPr lang="en-US" smtClean="0">
                <a:ea typeface="MS PGothic" pitchFamily="34" charset="-128"/>
              </a:rPr>
              <a:pPr/>
              <a:t>16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A817C-86FC-440E-9D73-5711B2C8E969}" type="slidenum">
              <a:rPr lang="en-US" smtClean="0">
                <a:ea typeface="MS PGothic" pitchFamily="34" charset="-128"/>
              </a:rPr>
              <a:pPr/>
              <a:t>17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55C67-A10F-4C55-8375-D92F0ED2A297}" type="slidenum">
              <a:rPr lang="en-US" smtClean="0">
                <a:ea typeface="MS PGothic" pitchFamily="34" charset="-128"/>
              </a:rPr>
              <a:pPr/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To clarify, the “choices” is the number of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musketeer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 choices, just to keep things simple.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graph starts at 2, gets bigger, peaks at some point, and then goes back down to around 2.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point here is that this curve matches the canonical “dramatic structure” curve, and with good reason:  Dramatic tension requires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uncertainty 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and more choices permits more uncertainty (you can have choices without uncertainty, but you can’t have uncertainty without choices).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DC14_PPT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61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5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DC13_PPT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3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1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8" r:id="rId6"/>
    <p:sldLayoutId id="214748367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361950"/>
            <a:ext cx="77724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a typeface="ヒラギノ角ゴ Pro W3" pitchFamily="48" charset="-128"/>
              </a:rPr>
              <a:t>Three Musketeers</a:t>
            </a:r>
          </a:p>
        </p:txBody>
      </p:sp>
      <p:pic>
        <p:nvPicPr>
          <p:cNvPr id="3075" name="Picture 4" descr="Workshop 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513" y="1219200"/>
            <a:ext cx="33924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Observations?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5800" y="1751013"/>
            <a:ext cx="7315200" cy="276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i="1" smtClean="0">
                <a:ea typeface="ヒラギノ角ゴ Pro W3" pitchFamily="48" charset="-128"/>
              </a:rPr>
              <a:t>What’s a good strategy for the Musketeers? For the Cardinal?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5800" y="1751013"/>
            <a:ext cx="7315200" cy="276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i="1" smtClean="0">
                <a:ea typeface="ヒラギノ角ゴ Pro W3" pitchFamily="48" charset="-128"/>
              </a:rPr>
              <a:t>What interesting rule variants or modifications can we come up with?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Aesthetic Breakdown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5800" y="1739900"/>
            <a:ext cx="7315200" cy="2774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i="1" smtClean="0">
                <a:ea typeface="ヒラギノ角ゴ Pro W3" pitchFamily="48" charset="-128"/>
              </a:rPr>
              <a:t>What are the aesthetics of  Three Musketeers?</a:t>
            </a:r>
            <a:endParaRPr lang="en-US" smtClean="0">
              <a:ea typeface="ヒラギノ角ゴ Pro W3" pitchFamily="48" charset="-128"/>
            </a:endParaRPr>
          </a:p>
          <a:p>
            <a:pPr>
              <a:buFontTx/>
              <a:buNone/>
            </a:pPr>
            <a:endParaRPr lang="en-US" smtClean="0">
              <a:ea typeface="ヒラギノ角ゴ Pro W3" pitchFamily="48" charset="-128"/>
            </a:endParaRPr>
          </a:p>
          <a:p>
            <a:pPr>
              <a:buFontTx/>
              <a:buNone/>
            </a:pPr>
            <a:r>
              <a:rPr lang="en-US" smtClean="0">
                <a:ea typeface="ヒラギノ角ゴ Pro W3" pitchFamily="48" charset="-128"/>
              </a:rPr>
              <a:t>Can we come up with aesthetic models?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4290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4290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2.  ...on his first turn?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4290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2.  ...on his first turn?</a:t>
            </a: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1828800" y="2724150"/>
            <a:ext cx="2281238" cy="2281238"/>
            <a:chOff x="1200" y="2448"/>
            <a:chExt cx="1437" cy="1437"/>
          </a:xfrm>
        </p:grpSpPr>
        <p:sp>
          <p:nvSpPr>
            <p:cNvPr id="18487" name="Rectangle 5"/>
            <p:cNvSpPr>
              <a:spLocks noChangeArrowheads="1"/>
            </p:cNvSpPr>
            <p:nvPr/>
          </p:nvSpPr>
          <p:spPr bwMode="auto">
            <a:xfrm>
              <a:off x="1200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8" name="Rectangle 6"/>
            <p:cNvSpPr>
              <a:spLocks noChangeArrowheads="1"/>
            </p:cNvSpPr>
            <p:nvPr/>
          </p:nvSpPr>
          <p:spPr bwMode="auto">
            <a:xfrm>
              <a:off x="1487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9" name="Rectangle 7"/>
            <p:cNvSpPr>
              <a:spLocks noChangeArrowheads="1"/>
            </p:cNvSpPr>
            <p:nvPr/>
          </p:nvSpPr>
          <p:spPr bwMode="auto">
            <a:xfrm>
              <a:off x="1775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0" name="Rectangle 8"/>
            <p:cNvSpPr>
              <a:spLocks noChangeArrowheads="1"/>
            </p:cNvSpPr>
            <p:nvPr/>
          </p:nvSpPr>
          <p:spPr bwMode="auto">
            <a:xfrm>
              <a:off x="2062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1" name="Rectangle 9"/>
            <p:cNvSpPr>
              <a:spLocks noChangeArrowheads="1"/>
            </p:cNvSpPr>
            <p:nvPr/>
          </p:nvSpPr>
          <p:spPr bwMode="auto">
            <a:xfrm>
              <a:off x="2350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2" name="Rectangle 10"/>
            <p:cNvSpPr>
              <a:spLocks noChangeArrowheads="1"/>
            </p:cNvSpPr>
            <p:nvPr/>
          </p:nvSpPr>
          <p:spPr bwMode="auto">
            <a:xfrm>
              <a:off x="1200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3" name="Rectangle 11"/>
            <p:cNvSpPr>
              <a:spLocks noChangeArrowheads="1"/>
            </p:cNvSpPr>
            <p:nvPr/>
          </p:nvSpPr>
          <p:spPr bwMode="auto">
            <a:xfrm>
              <a:off x="1487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4" name="Rectangle 12"/>
            <p:cNvSpPr>
              <a:spLocks noChangeArrowheads="1"/>
            </p:cNvSpPr>
            <p:nvPr/>
          </p:nvSpPr>
          <p:spPr bwMode="auto">
            <a:xfrm>
              <a:off x="1775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5" name="Rectangle 13"/>
            <p:cNvSpPr>
              <a:spLocks noChangeArrowheads="1"/>
            </p:cNvSpPr>
            <p:nvPr/>
          </p:nvSpPr>
          <p:spPr bwMode="auto">
            <a:xfrm>
              <a:off x="2062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6" name="Rectangle 14"/>
            <p:cNvSpPr>
              <a:spLocks noChangeArrowheads="1"/>
            </p:cNvSpPr>
            <p:nvPr/>
          </p:nvSpPr>
          <p:spPr bwMode="auto">
            <a:xfrm>
              <a:off x="2350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7" name="Rectangle 15"/>
            <p:cNvSpPr>
              <a:spLocks noChangeArrowheads="1"/>
            </p:cNvSpPr>
            <p:nvPr/>
          </p:nvSpPr>
          <p:spPr bwMode="auto">
            <a:xfrm>
              <a:off x="1200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8" name="Rectangle 16"/>
            <p:cNvSpPr>
              <a:spLocks noChangeArrowheads="1"/>
            </p:cNvSpPr>
            <p:nvPr/>
          </p:nvSpPr>
          <p:spPr bwMode="auto">
            <a:xfrm>
              <a:off x="1487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9" name="Rectangle 17"/>
            <p:cNvSpPr>
              <a:spLocks noChangeArrowheads="1"/>
            </p:cNvSpPr>
            <p:nvPr/>
          </p:nvSpPr>
          <p:spPr bwMode="auto">
            <a:xfrm>
              <a:off x="1775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0" name="Rectangle 18"/>
            <p:cNvSpPr>
              <a:spLocks noChangeArrowheads="1"/>
            </p:cNvSpPr>
            <p:nvPr/>
          </p:nvSpPr>
          <p:spPr bwMode="auto">
            <a:xfrm>
              <a:off x="2062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1" name="Rectangle 19"/>
            <p:cNvSpPr>
              <a:spLocks noChangeArrowheads="1"/>
            </p:cNvSpPr>
            <p:nvPr/>
          </p:nvSpPr>
          <p:spPr bwMode="auto">
            <a:xfrm>
              <a:off x="2350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2" name="Rectangle 20"/>
            <p:cNvSpPr>
              <a:spLocks noChangeArrowheads="1"/>
            </p:cNvSpPr>
            <p:nvPr/>
          </p:nvSpPr>
          <p:spPr bwMode="auto">
            <a:xfrm>
              <a:off x="1200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3" name="Rectangle 21"/>
            <p:cNvSpPr>
              <a:spLocks noChangeArrowheads="1"/>
            </p:cNvSpPr>
            <p:nvPr/>
          </p:nvSpPr>
          <p:spPr bwMode="auto">
            <a:xfrm>
              <a:off x="1487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4" name="Rectangle 22"/>
            <p:cNvSpPr>
              <a:spLocks noChangeArrowheads="1"/>
            </p:cNvSpPr>
            <p:nvPr/>
          </p:nvSpPr>
          <p:spPr bwMode="auto">
            <a:xfrm>
              <a:off x="1775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5" name="Rectangle 23"/>
            <p:cNvSpPr>
              <a:spLocks noChangeArrowheads="1"/>
            </p:cNvSpPr>
            <p:nvPr/>
          </p:nvSpPr>
          <p:spPr bwMode="auto">
            <a:xfrm>
              <a:off x="2062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6" name="Rectangle 24"/>
            <p:cNvSpPr>
              <a:spLocks noChangeArrowheads="1"/>
            </p:cNvSpPr>
            <p:nvPr/>
          </p:nvSpPr>
          <p:spPr bwMode="auto">
            <a:xfrm>
              <a:off x="2350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7" name="Rectangle 25"/>
            <p:cNvSpPr>
              <a:spLocks noChangeArrowheads="1"/>
            </p:cNvSpPr>
            <p:nvPr/>
          </p:nvSpPr>
          <p:spPr bwMode="auto">
            <a:xfrm>
              <a:off x="1200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8" name="Rectangle 26"/>
            <p:cNvSpPr>
              <a:spLocks noChangeArrowheads="1"/>
            </p:cNvSpPr>
            <p:nvPr/>
          </p:nvSpPr>
          <p:spPr bwMode="auto">
            <a:xfrm>
              <a:off x="1487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9" name="Rectangle 27"/>
            <p:cNvSpPr>
              <a:spLocks noChangeArrowheads="1"/>
            </p:cNvSpPr>
            <p:nvPr/>
          </p:nvSpPr>
          <p:spPr bwMode="auto">
            <a:xfrm>
              <a:off x="1775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0" name="Rectangle 28"/>
            <p:cNvSpPr>
              <a:spLocks noChangeArrowheads="1"/>
            </p:cNvSpPr>
            <p:nvPr/>
          </p:nvSpPr>
          <p:spPr bwMode="auto">
            <a:xfrm>
              <a:off x="2062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1" name="Rectangle 29"/>
            <p:cNvSpPr>
              <a:spLocks noChangeArrowheads="1"/>
            </p:cNvSpPr>
            <p:nvPr/>
          </p:nvSpPr>
          <p:spPr bwMode="auto">
            <a:xfrm>
              <a:off x="2350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2" name="Oval 30"/>
            <p:cNvSpPr>
              <a:spLocks noChangeArrowheads="1"/>
            </p:cNvSpPr>
            <p:nvPr/>
          </p:nvSpPr>
          <p:spPr bwMode="auto">
            <a:xfrm>
              <a:off x="1811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3" name="Oval 31"/>
            <p:cNvSpPr>
              <a:spLocks noChangeArrowheads="1"/>
            </p:cNvSpPr>
            <p:nvPr/>
          </p:nvSpPr>
          <p:spPr bwMode="auto">
            <a:xfrm>
              <a:off x="2098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4" name="Oval 32"/>
            <p:cNvSpPr>
              <a:spLocks noChangeArrowheads="1"/>
            </p:cNvSpPr>
            <p:nvPr/>
          </p:nvSpPr>
          <p:spPr bwMode="auto">
            <a:xfrm>
              <a:off x="2386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5" name="Oval 33"/>
            <p:cNvSpPr>
              <a:spLocks noChangeArrowheads="1"/>
            </p:cNvSpPr>
            <p:nvPr/>
          </p:nvSpPr>
          <p:spPr bwMode="auto">
            <a:xfrm>
              <a:off x="1523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6" name="Oval 34"/>
            <p:cNvSpPr>
              <a:spLocks noChangeArrowheads="1"/>
            </p:cNvSpPr>
            <p:nvPr/>
          </p:nvSpPr>
          <p:spPr bwMode="auto">
            <a:xfrm>
              <a:off x="1236" y="3634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7" name="Oval 35"/>
            <p:cNvSpPr>
              <a:spLocks noChangeArrowheads="1"/>
            </p:cNvSpPr>
            <p:nvPr/>
          </p:nvSpPr>
          <p:spPr bwMode="auto">
            <a:xfrm>
              <a:off x="1811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8" name="Oval 36"/>
            <p:cNvSpPr>
              <a:spLocks noChangeArrowheads="1"/>
            </p:cNvSpPr>
            <p:nvPr/>
          </p:nvSpPr>
          <p:spPr bwMode="auto">
            <a:xfrm>
              <a:off x="2098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9" name="Oval 37"/>
            <p:cNvSpPr>
              <a:spLocks noChangeArrowheads="1"/>
            </p:cNvSpPr>
            <p:nvPr/>
          </p:nvSpPr>
          <p:spPr bwMode="auto">
            <a:xfrm>
              <a:off x="2386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0" name="Oval 38"/>
            <p:cNvSpPr>
              <a:spLocks noChangeArrowheads="1"/>
            </p:cNvSpPr>
            <p:nvPr/>
          </p:nvSpPr>
          <p:spPr bwMode="auto">
            <a:xfrm>
              <a:off x="1523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1" name="Oval 39"/>
            <p:cNvSpPr>
              <a:spLocks noChangeArrowheads="1"/>
            </p:cNvSpPr>
            <p:nvPr/>
          </p:nvSpPr>
          <p:spPr bwMode="auto">
            <a:xfrm>
              <a:off x="1236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2" name="Oval 40"/>
            <p:cNvSpPr>
              <a:spLocks noChangeArrowheads="1"/>
            </p:cNvSpPr>
            <p:nvPr/>
          </p:nvSpPr>
          <p:spPr bwMode="auto">
            <a:xfrm>
              <a:off x="1811" y="3059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3" name="Oval 41"/>
            <p:cNvSpPr>
              <a:spLocks noChangeArrowheads="1"/>
            </p:cNvSpPr>
            <p:nvPr/>
          </p:nvSpPr>
          <p:spPr bwMode="auto">
            <a:xfrm>
              <a:off x="2098" y="3059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4" name="Oval 42"/>
            <p:cNvSpPr>
              <a:spLocks noChangeArrowheads="1"/>
            </p:cNvSpPr>
            <p:nvPr/>
          </p:nvSpPr>
          <p:spPr bwMode="auto">
            <a:xfrm>
              <a:off x="2386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5" name="Oval 43"/>
            <p:cNvSpPr>
              <a:spLocks noChangeArrowheads="1"/>
            </p:cNvSpPr>
            <p:nvPr/>
          </p:nvSpPr>
          <p:spPr bwMode="auto">
            <a:xfrm>
              <a:off x="1523" y="3059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6" name="Oval 44"/>
            <p:cNvSpPr>
              <a:spLocks noChangeArrowheads="1"/>
            </p:cNvSpPr>
            <p:nvPr/>
          </p:nvSpPr>
          <p:spPr bwMode="auto">
            <a:xfrm>
              <a:off x="1236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7" name="Oval 45"/>
            <p:cNvSpPr>
              <a:spLocks noChangeArrowheads="1"/>
            </p:cNvSpPr>
            <p:nvPr/>
          </p:nvSpPr>
          <p:spPr bwMode="auto">
            <a:xfrm>
              <a:off x="1811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8" name="Oval 46"/>
            <p:cNvSpPr>
              <a:spLocks noChangeArrowheads="1"/>
            </p:cNvSpPr>
            <p:nvPr/>
          </p:nvSpPr>
          <p:spPr bwMode="auto">
            <a:xfrm>
              <a:off x="2098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9" name="Oval 48"/>
            <p:cNvSpPr>
              <a:spLocks noChangeArrowheads="1"/>
            </p:cNvSpPr>
            <p:nvPr/>
          </p:nvSpPr>
          <p:spPr bwMode="auto">
            <a:xfrm>
              <a:off x="1523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0" name="Oval 49"/>
            <p:cNvSpPr>
              <a:spLocks noChangeArrowheads="1"/>
            </p:cNvSpPr>
            <p:nvPr/>
          </p:nvSpPr>
          <p:spPr bwMode="auto">
            <a:xfrm>
              <a:off x="1236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1" name="Oval 50"/>
            <p:cNvSpPr>
              <a:spLocks noChangeArrowheads="1"/>
            </p:cNvSpPr>
            <p:nvPr/>
          </p:nvSpPr>
          <p:spPr bwMode="auto">
            <a:xfrm>
              <a:off x="1811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2" name="Oval 51"/>
            <p:cNvSpPr>
              <a:spLocks noChangeArrowheads="1"/>
            </p:cNvSpPr>
            <p:nvPr/>
          </p:nvSpPr>
          <p:spPr bwMode="auto">
            <a:xfrm>
              <a:off x="2098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3" name="Oval 52"/>
            <p:cNvSpPr>
              <a:spLocks noChangeArrowheads="1"/>
            </p:cNvSpPr>
            <p:nvPr/>
          </p:nvSpPr>
          <p:spPr bwMode="auto">
            <a:xfrm>
              <a:off x="2386" y="2771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4" name="Oval 53"/>
            <p:cNvSpPr>
              <a:spLocks noChangeArrowheads="1"/>
            </p:cNvSpPr>
            <p:nvPr/>
          </p:nvSpPr>
          <p:spPr bwMode="auto">
            <a:xfrm>
              <a:off x="1523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5" name="Oval 54"/>
            <p:cNvSpPr>
              <a:spLocks noChangeArrowheads="1"/>
            </p:cNvSpPr>
            <p:nvPr/>
          </p:nvSpPr>
          <p:spPr bwMode="auto">
            <a:xfrm>
              <a:off x="1236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4572000" y="2724150"/>
            <a:ext cx="2281238" cy="2281238"/>
            <a:chOff x="2928" y="2448"/>
            <a:chExt cx="1437" cy="1437"/>
          </a:xfrm>
        </p:grpSpPr>
        <p:sp>
          <p:nvSpPr>
            <p:cNvPr id="18438" name="Rectangle 56"/>
            <p:cNvSpPr>
              <a:spLocks noChangeArrowheads="1"/>
            </p:cNvSpPr>
            <p:nvPr/>
          </p:nvSpPr>
          <p:spPr bwMode="auto">
            <a:xfrm>
              <a:off x="2928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39" name="Rectangle 57"/>
            <p:cNvSpPr>
              <a:spLocks noChangeArrowheads="1"/>
            </p:cNvSpPr>
            <p:nvPr/>
          </p:nvSpPr>
          <p:spPr bwMode="auto">
            <a:xfrm>
              <a:off x="3215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0" name="Rectangle 58"/>
            <p:cNvSpPr>
              <a:spLocks noChangeArrowheads="1"/>
            </p:cNvSpPr>
            <p:nvPr/>
          </p:nvSpPr>
          <p:spPr bwMode="auto">
            <a:xfrm>
              <a:off x="3503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1" name="Rectangle 59"/>
            <p:cNvSpPr>
              <a:spLocks noChangeArrowheads="1"/>
            </p:cNvSpPr>
            <p:nvPr/>
          </p:nvSpPr>
          <p:spPr bwMode="auto">
            <a:xfrm>
              <a:off x="3790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2" name="Rectangle 60"/>
            <p:cNvSpPr>
              <a:spLocks noChangeArrowheads="1"/>
            </p:cNvSpPr>
            <p:nvPr/>
          </p:nvSpPr>
          <p:spPr bwMode="auto">
            <a:xfrm>
              <a:off x="4078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3" name="Rectangle 61"/>
            <p:cNvSpPr>
              <a:spLocks noChangeArrowheads="1"/>
            </p:cNvSpPr>
            <p:nvPr/>
          </p:nvSpPr>
          <p:spPr bwMode="auto">
            <a:xfrm>
              <a:off x="2928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4" name="Rectangle 62"/>
            <p:cNvSpPr>
              <a:spLocks noChangeArrowheads="1"/>
            </p:cNvSpPr>
            <p:nvPr/>
          </p:nvSpPr>
          <p:spPr bwMode="auto">
            <a:xfrm>
              <a:off x="3215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5" name="Rectangle 63"/>
            <p:cNvSpPr>
              <a:spLocks noChangeArrowheads="1"/>
            </p:cNvSpPr>
            <p:nvPr/>
          </p:nvSpPr>
          <p:spPr bwMode="auto">
            <a:xfrm>
              <a:off x="3503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6" name="Rectangle 64"/>
            <p:cNvSpPr>
              <a:spLocks noChangeArrowheads="1"/>
            </p:cNvSpPr>
            <p:nvPr/>
          </p:nvSpPr>
          <p:spPr bwMode="auto">
            <a:xfrm>
              <a:off x="3790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7" name="Rectangle 65"/>
            <p:cNvSpPr>
              <a:spLocks noChangeArrowheads="1"/>
            </p:cNvSpPr>
            <p:nvPr/>
          </p:nvSpPr>
          <p:spPr bwMode="auto">
            <a:xfrm>
              <a:off x="4078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8" name="Rectangle 66"/>
            <p:cNvSpPr>
              <a:spLocks noChangeArrowheads="1"/>
            </p:cNvSpPr>
            <p:nvPr/>
          </p:nvSpPr>
          <p:spPr bwMode="auto">
            <a:xfrm>
              <a:off x="2928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9" name="Rectangle 67"/>
            <p:cNvSpPr>
              <a:spLocks noChangeArrowheads="1"/>
            </p:cNvSpPr>
            <p:nvPr/>
          </p:nvSpPr>
          <p:spPr bwMode="auto">
            <a:xfrm>
              <a:off x="3215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0" name="Rectangle 68"/>
            <p:cNvSpPr>
              <a:spLocks noChangeArrowheads="1"/>
            </p:cNvSpPr>
            <p:nvPr/>
          </p:nvSpPr>
          <p:spPr bwMode="auto">
            <a:xfrm>
              <a:off x="3503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1" name="Rectangle 69"/>
            <p:cNvSpPr>
              <a:spLocks noChangeArrowheads="1"/>
            </p:cNvSpPr>
            <p:nvPr/>
          </p:nvSpPr>
          <p:spPr bwMode="auto">
            <a:xfrm>
              <a:off x="3790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2" name="Rectangle 70"/>
            <p:cNvSpPr>
              <a:spLocks noChangeArrowheads="1"/>
            </p:cNvSpPr>
            <p:nvPr/>
          </p:nvSpPr>
          <p:spPr bwMode="auto">
            <a:xfrm>
              <a:off x="4078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3" name="Rectangle 71"/>
            <p:cNvSpPr>
              <a:spLocks noChangeArrowheads="1"/>
            </p:cNvSpPr>
            <p:nvPr/>
          </p:nvSpPr>
          <p:spPr bwMode="auto">
            <a:xfrm>
              <a:off x="2928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4" name="Rectangle 72"/>
            <p:cNvSpPr>
              <a:spLocks noChangeArrowheads="1"/>
            </p:cNvSpPr>
            <p:nvPr/>
          </p:nvSpPr>
          <p:spPr bwMode="auto">
            <a:xfrm>
              <a:off x="3215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5" name="Rectangle 73"/>
            <p:cNvSpPr>
              <a:spLocks noChangeArrowheads="1"/>
            </p:cNvSpPr>
            <p:nvPr/>
          </p:nvSpPr>
          <p:spPr bwMode="auto">
            <a:xfrm>
              <a:off x="3503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6" name="Rectangle 74"/>
            <p:cNvSpPr>
              <a:spLocks noChangeArrowheads="1"/>
            </p:cNvSpPr>
            <p:nvPr/>
          </p:nvSpPr>
          <p:spPr bwMode="auto">
            <a:xfrm>
              <a:off x="3790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7" name="Rectangle 75"/>
            <p:cNvSpPr>
              <a:spLocks noChangeArrowheads="1"/>
            </p:cNvSpPr>
            <p:nvPr/>
          </p:nvSpPr>
          <p:spPr bwMode="auto">
            <a:xfrm>
              <a:off x="4078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8" name="Rectangle 76"/>
            <p:cNvSpPr>
              <a:spLocks noChangeArrowheads="1"/>
            </p:cNvSpPr>
            <p:nvPr/>
          </p:nvSpPr>
          <p:spPr bwMode="auto">
            <a:xfrm>
              <a:off x="2928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9" name="Rectangle 77"/>
            <p:cNvSpPr>
              <a:spLocks noChangeArrowheads="1"/>
            </p:cNvSpPr>
            <p:nvPr/>
          </p:nvSpPr>
          <p:spPr bwMode="auto">
            <a:xfrm>
              <a:off x="3215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0" name="Rectangle 78"/>
            <p:cNvSpPr>
              <a:spLocks noChangeArrowheads="1"/>
            </p:cNvSpPr>
            <p:nvPr/>
          </p:nvSpPr>
          <p:spPr bwMode="auto">
            <a:xfrm>
              <a:off x="3503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1" name="Rectangle 79"/>
            <p:cNvSpPr>
              <a:spLocks noChangeArrowheads="1"/>
            </p:cNvSpPr>
            <p:nvPr/>
          </p:nvSpPr>
          <p:spPr bwMode="auto">
            <a:xfrm>
              <a:off x="3790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2" name="Rectangle 80"/>
            <p:cNvSpPr>
              <a:spLocks noChangeArrowheads="1"/>
            </p:cNvSpPr>
            <p:nvPr/>
          </p:nvSpPr>
          <p:spPr bwMode="auto">
            <a:xfrm>
              <a:off x="4078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3" name="Oval 81"/>
            <p:cNvSpPr>
              <a:spLocks noChangeArrowheads="1"/>
            </p:cNvSpPr>
            <p:nvPr/>
          </p:nvSpPr>
          <p:spPr bwMode="auto">
            <a:xfrm>
              <a:off x="3539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4" name="Oval 82"/>
            <p:cNvSpPr>
              <a:spLocks noChangeArrowheads="1"/>
            </p:cNvSpPr>
            <p:nvPr/>
          </p:nvSpPr>
          <p:spPr bwMode="auto">
            <a:xfrm>
              <a:off x="3826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5" name="Oval 83"/>
            <p:cNvSpPr>
              <a:spLocks noChangeArrowheads="1"/>
            </p:cNvSpPr>
            <p:nvPr/>
          </p:nvSpPr>
          <p:spPr bwMode="auto">
            <a:xfrm>
              <a:off x="4114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6" name="Oval 84"/>
            <p:cNvSpPr>
              <a:spLocks noChangeArrowheads="1"/>
            </p:cNvSpPr>
            <p:nvPr/>
          </p:nvSpPr>
          <p:spPr bwMode="auto">
            <a:xfrm>
              <a:off x="3251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7" name="Oval 85"/>
            <p:cNvSpPr>
              <a:spLocks noChangeArrowheads="1"/>
            </p:cNvSpPr>
            <p:nvPr/>
          </p:nvSpPr>
          <p:spPr bwMode="auto">
            <a:xfrm>
              <a:off x="2964" y="3634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8" name="Oval 86"/>
            <p:cNvSpPr>
              <a:spLocks noChangeArrowheads="1"/>
            </p:cNvSpPr>
            <p:nvPr/>
          </p:nvSpPr>
          <p:spPr bwMode="auto">
            <a:xfrm>
              <a:off x="3539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9" name="Oval 87"/>
            <p:cNvSpPr>
              <a:spLocks noChangeArrowheads="1"/>
            </p:cNvSpPr>
            <p:nvPr/>
          </p:nvSpPr>
          <p:spPr bwMode="auto">
            <a:xfrm>
              <a:off x="3826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0" name="Oval 88"/>
            <p:cNvSpPr>
              <a:spLocks noChangeArrowheads="1"/>
            </p:cNvSpPr>
            <p:nvPr/>
          </p:nvSpPr>
          <p:spPr bwMode="auto">
            <a:xfrm>
              <a:off x="4114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1" name="Oval 89"/>
            <p:cNvSpPr>
              <a:spLocks noChangeArrowheads="1"/>
            </p:cNvSpPr>
            <p:nvPr/>
          </p:nvSpPr>
          <p:spPr bwMode="auto">
            <a:xfrm>
              <a:off x="3251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2" name="Oval 90"/>
            <p:cNvSpPr>
              <a:spLocks noChangeArrowheads="1"/>
            </p:cNvSpPr>
            <p:nvPr/>
          </p:nvSpPr>
          <p:spPr bwMode="auto">
            <a:xfrm>
              <a:off x="2964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3" name="Oval 91"/>
            <p:cNvSpPr>
              <a:spLocks noChangeArrowheads="1"/>
            </p:cNvSpPr>
            <p:nvPr/>
          </p:nvSpPr>
          <p:spPr bwMode="auto">
            <a:xfrm>
              <a:off x="3826" y="3059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4" name="Oval 93"/>
            <p:cNvSpPr>
              <a:spLocks noChangeArrowheads="1"/>
            </p:cNvSpPr>
            <p:nvPr/>
          </p:nvSpPr>
          <p:spPr bwMode="auto">
            <a:xfrm>
              <a:off x="4114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5" name="Oval 94"/>
            <p:cNvSpPr>
              <a:spLocks noChangeArrowheads="1"/>
            </p:cNvSpPr>
            <p:nvPr/>
          </p:nvSpPr>
          <p:spPr bwMode="auto">
            <a:xfrm>
              <a:off x="3251" y="3059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6" name="Oval 95"/>
            <p:cNvSpPr>
              <a:spLocks noChangeArrowheads="1"/>
            </p:cNvSpPr>
            <p:nvPr/>
          </p:nvSpPr>
          <p:spPr bwMode="auto">
            <a:xfrm>
              <a:off x="2964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7" name="Oval 96"/>
            <p:cNvSpPr>
              <a:spLocks noChangeArrowheads="1"/>
            </p:cNvSpPr>
            <p:nvPr/>
          </p:nvSpPr>
          <p:spPr bwMode="auto">
            <a:xfrm>
              <a:off x="3539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8" name="Oval 97"/>
            <p:cNvSpPr>
              <a:spLocks noChangeArrowheads="1"/>
            </p:cNvSpPr>
            <p:nvPr/>
          </p:nvSpPr>
          <p:spPr bwMode="auto">
            <a:xfrm>
              <a:off x="3826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9" name="Oval 98"/>
            <p:cNvSpPr>
              <a:spLocks noChangeArrowheads="1"/>
            </p:cNvSpPr>
            <p:nvPr/>
          </p:nvSpPr>
          <p:spPr bwMode="auto">
            <a:xfrm>
              <a:off x="4114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0" name="Oval 99"/>
            <p:cNvSpPr>
              <a:spLocks noChangeArrowheads="1"/>
            </p:cNvSpPr>
            <p:nvPr/>
          </p:nvSpPr>
          <p:spPr bwMode="auto">
            <a:xfrm>
              <a:off x="3251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1" name="Oval 100"/>
            <p:cNvSpPr>
              <a:spLocks noChangeArrowheads="1"/>
            </p:cNvSpPr>
            <p:nvPr/>
          </p:nvSpPr>
          <p:spPr bwMode="auto">
            <a:xfrm>
              <a:off x="2964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2" name="Oval 101"/>
            <p:cNvSpPr>
              <a:spLocks noChangeArrowheads="1"/>
            </p:cNvSpPr>
            <p:nvPr/>
          </p:nvSpPr>
          <p:spPr bwMode="auto">
            <a:xfrm>
              <a:off x="3539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3" name="Oval 102"/>
            <p:cNvSpPr>
              <a:spLocks noChangeArrowheads="1"/>
            </p:cNvSpPr>
            <p:nvPr/>
          </p:nvSpPr>
          <p:spPr bwMode="auto">
            <a:xfrm>
              <a:off x="3826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4" name="Oval 103"/>
            <p:cNvSpPr>
              <a:spLocks noChangeArrowheads="1"/>
            </p:cNvSpPr>
            <p:nvPr/>
          </p:nvSpPr>
          <p:spPr bwMode="auto">
            <a:xfrm>
              <a:off x="4114" y="2484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5" name="Oval 104"/>
            <p:cNvSpPr>
              <a:spLocks noChangeArrowheads="1"/>
            </p:cNvSpPr>
            <p:nvPr/>
          </p:nvSpPr>
          <p:spPr bwMode="auto">
            <a:xfrm>
              <a:off x="3251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6" name="Oval 105"/>
            <p:cNvSpPr>
              <a:spLocks noChangeArrowheads="1"/>
            </p:cNvSpPr>
            <p:nvPr/>
          </p:nvSpPr>
          <p:spPr bwMode="auto">
            <a:xfrm>
              <a:off x="2964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4290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2.  ...on his first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3.  ...on his last turn?</a:t>
            </a:r>
          </a:p>
          <a:p>
            <a:pPr>
              <a:buFontTx/>
              <a:buNone/>
            </a:pPr>
            <a:endParaRPr lang="en-US" sz="2400" i="1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657350"/>
            <a:ext cx="80772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i="1" smtClean="0">
                <a:ea typeface="ヒラギノ角ゴ Pro W3" pitchFamily="48" charset="-128"/>
              </a:rPr>
              <a:t>What does this graph look like? </a:t>
            </a:r>
          </a:p>
          <a:p>
            <a:endParaRPr lang="en-US" i="1" smtClean="0">
              <a:ea typeface="ヒラギノ角ゴ Pro W3" pitchFamily="48" charset="-128"/>
            </a:endParaRP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4038600" y="447675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 rot="-5400000">
            <a:off x="1703387" y="330676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Choices</a:t>
            </a:r>
          </a:p>
        </p:txBody>
      </p:sp>
      <p:cxnSp>
        <p:nvCxnSpPr>
          <p:cNvPr id="2048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638301" y="3524250"/>
            <a:ext cx="19050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87" name="Straight Arrow Connector 15"/>
          <p:cNvCxnSpPr>
            <a:cxnSpLocks noChangeShapeType="1"/>
          </p:cNvCxnSpPr>
          <p:nvPr/>
        </p:nvCxnSpPr>
        <p:spPr bwMode="auto">
          <a:xfrm>
            <a:off x="2590800" y="4476750"/>
            <a:ext cx="3810000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657350"/>
            <a:ext cx="80772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i="1" smtClean="0">
                <a:ea typeface="ヒラギノ角ゴ Pro W3" pitchFamily="48" charset="-128"/>
              </a:rPr>
              <a:t>What does this graph look like? </a:t>
            </a:r>
          </a:p>
          <a:p>
            <a:endParaRPr lang="en-US" i="1" smtClean="0">
              <a:ea typeface="ヒラギノ角ゴ Pro W3" pitchFamily="48" charset="-128"/>
            </a:endParaRP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4038600" y="447675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 rot="-5400000">
            <a:off x="1703387" y="330676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Choices</a:t>
            </a:r>
          </a:p>
        </p:txBody>
      </p:sp>
      <p:cxnSp>
        <p:nvCxnSpPr>
          <p:cNvPr id="21510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638301" y="3524250"/>
            <a:ext cx="19050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511" name="Straight Arrow Connector 15"/>
          <p:cNvCxnSpPr>
            <a:cxnSpLocks noChangeShapeType="1"/>
          </p:cNvCxnSpPr>
          <p:nvPr/>
        </p:nvCxnSpPr>
        <p:spPr bwMode="auto">
          <a:xfrm>
            <a:off x="2590800" y="4476750"/>
            <a:ext cx="3810000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512" name="Freeform 8"/>
          <p:cNvSpPr>
            <a:spLocks/>
          </p:cNvSpPr>
          <p:nvPr/>
        </p:nvSpPr>
        <p:spPr bwMode="auto">
          <a:xfrm>
            <a:off x="2743200" y="2808288"/>
            <a:ext cx="3429000" cy="1668462"/>
          </a:xfrm>
          <a:custGeom>
            <a:avLst/>
            <a:gdLst>
              <a:gd name="T0" fmla="*/ 0 w 3552"/>
              <a:gd name="T1" fmla="*/ 1668462 h 1728"/>
              <a:gd name="T2" fmla="*/ 1668162 w 3552"/>
              <a:gd name="T3" fmla="*/ 231731 h 1728"/>
              <a:gd name="T4" fmla="*/ 2826608 w 3552"/>
              <a:gd name="T5" fmla="*/ 278077 h 1728"/>
              <a:gd name="T6" fmla="*/ 3429000 w 3552"/>
              <a:gd name="T7" fmla="*/ 1668462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3552"/>
              <a:gd name="T13" fmla="*/ 0 h 1728"/>
              <a:gd name="T14" fmla="*/ 3552 w 3552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2" h="1728">
                <a:moveTo>
                  <a:pt x="0" y="1728"/>
                </a:moveTo>
                <a:cubicBezTo>
                  <a:pt x="620" y="1104"/>
                  <a:pt x="1240" y="480"/>
                  <a:pt x="1728" y="240"/>
                </a:cubicBezTo>
                <a:cubicBezTo>
                  <a:pt x="2216" y="0"/>
                  <a:pt x="2624" y="40"/>
                  <a:pt x="2928" y="288"/>
                </a:cubicBezTo>
                <a:cubicBezTo>
                  <a:pt x="3232" y="536"/>
                  <a:pt x="3392" y="1132"/>
                  <a:pt x="3552" y="172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152400" y="2038350"/>
            <a:ext cx="5791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One player is the Musketeers</a:t>
            </a:r>
          </a:p>
          <a:p>
            <a:r>
              <a:rPr lang="en-US" sz="2400" smtClean="0">
                <a:ea typeface="ヒラギノ角ゴ Pro W3" pitchFamily="48" charset="-128"/>
              </a:rPr>
              <a:t>The other is the Cardinal. </a:t>
            </a:r>
          </a:p>
        </p:txBody>
      </p:sp>
      <p:pic>
        <p:nvPicPr>
          <p:cNvPr id="4100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313" y="971550"/>
            <a:ext cx="33924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1915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Exercise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304800" y="1657350"/>
            <a:ext cx="8305800" cy="297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ヒラギノ角ゴ Pro W3" pitchFamily="48" charset="-128"/>
              </a:rPr>
              <a:t>While remaining faithful to the aesthetic qualities we identified in the breakdown:</a:t>
            </a:r>
          </a:p>
          <a:p>
            <a:r>
              <a:rPr lang="en-US" smtClean="0">
                <a:ea typeface="ヒラギノ角ゴ Pro W3" pitchFamily="48" charset="-128"/>
              </a:rPr>
              <a:t>Adapt the rules to accommodate 3 players.</a:t>
            </a:r>
          </a:p>
          <a:p>
            <a:r>
              <a:rPr lang="en-US" smtClean="0">
                <a:ea typeface="ヒラギノ角ゴ Pro W3" pitchFamily="48" charset="-128"/>
              </a:rPr>
              <a:t>Adapt the rules to accommodate 4 players.</a:t>
            </a:r>
          </a:p>
          <a:p>
            <a:r>
              <a:rPr lang="en-US" smtClean="0">
                <a:ea typeface="ヒラギノ角ゴ Pro W3" pitchFamily="48" charset="-128"/>
              </a:rPr>
              <a:t>Can you come up with a single rules set that accommodates 2-4 players?</a:t>
            </a:r>
          </a:p>
          <a:p>
            <a:endParaRPr lang="en-US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ea typeface="ヒラギノ角ゴ Pro W3" pitchFamily="48" charset="-128"/>
              </a:rPr>
              <a:t>Alpha Version due at 4:15</a:t>
            </a: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ea typeface="ヒラギノ角ゴ Pro W3" pitchFamily="48" charset="-128"/>
              </a:rPr>
              <a:t>Beta Test at 4:45</a:t>
            </a: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Make sure your rules are written down.</a:t>
            </a:r>
          </a:p>
          <a:p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smtClean="0">
                <a:ea typeface="ヒラギノ角ゴ Pro W3" pitchFamily="48" charset="-128"/>
              </a:rPr>
              <a:t>Beta Test</a:t>
            </a:r>
            <a:endParaRPr lang="en-US" smtClean="0">
              <a:ea typeface="ヒラギノ角ゴ Pro W3" pitchFamily="48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Send two testers to other tables. </a:t>
            </a:r>
          </a:p>
          <a:p>
            <a:r>
              <a:rPr lang="en-US" dirty="0" smtClean="0">
                <a:ea typeface="ヒラギノ角ゴ Pro W3" pitchFamily="48" charset="-128"/>
              </a:rPr>
              <a:t>Beta test until 5:15</a:t>
            </a:r>
          </a:p>
          <a:p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Let’s compare solutions.  What different approaches did we take?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How many possible board positions does your game have?</a:t>
            </a:r>
          </a:p>
          <a:p>
            <a:r>
              <a:rPr lang="en-US" smtClean="0">
                <a:ea typeface="ヒラギノ角ゴ Pro W3" pitchFamily="48" charset="-128"/>
              </a:rPr>
              <a:t>How does it compare to the original game?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195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581150"/>
            <a:ext cx="8153400" cy="320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Consider</a:t>
            </a:r>
            <a:r>
              <a:rPr lang="en-US" smtClean="0">
                <a:ea typeface="ヒラギノ角ゴ Pro W3" pitchFamily="48" charset="-128"/>
              </a:rPr>
              <a:t> </a:t>
            </a:r>
            <a:r>
              <a:rPr lang="en-US" sz="2400" smtClean="0">
                <a:ea typeface="ヒラギノ角ゴ Pro W3" pitchFamily="48" charset="-128"/>
              </a:rPr>
              <a:t>the problem of adding multiplayer  capability to a single-player digital game.</a:t>
            </a:r>
          </a:p>
          <a:p>
            <a:r>
              <a:rPr lang="en-US" sz="2400" smtClean="0">
                <a:ea typeface="ヒラギノ角ゴ Pro W3" pitchFamily="48" charset="-128"/>
              </a:rPr>
              <a:t>How is this exercise similar?  </a:t>
            </a:r>
          </a:p>
          <a:p>
            <a:r>
              <a:rPr lang="en-US" sz="2400" smtClean="0">
                <a:ea typeface="ヒラギノ角ゴ Pro W3" pitchFamily="48" charset="-128"/>
              </a:rPr>
              <a:t>How is it different?</a:t>
            </a:r>
          </a:p>
          <a:p>
            <a:endParaRPr lang="en-US" sz="2400" smtClean="0">
              <a:ea typeface="ヒラギノ角ゴ Pro W3" pitchFamily="48" charset="-128"/>
            </a:endParaRPr>
          </a:p>
          <a:p>
            <a:r>
              <a:rPr lang="en-US" sz="2400" smtClean="0">
                <a:ea typeface="ヒラギノ角ゴ Pro W3" pitchFamily="48" charset="-128"/>
              </a:rPr>
              <a:t>What about converting a multiplayer game into a massively multiplayer game?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The Message(s)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Drama is emergent</a:t>
            </a:r>
          </a:p>
          <a:p>
            <a:r>
              <a:rPr lang="en-US" smtClean="0">
                <a:ea typeface="ヒラギノ角ゴ Pro W3" pitchFamily="48" charset="-128"/>
              </a:rPr>
              <a:t>State space is design space</a:t>
            </a:r>
          </a:p>
          <a:p>
            <a:r>
              <a:rPr lang="en-US" smtClean="0">
                <a:ea typeface="ヒラギノ角ゴ Pro W3" pitchFamily="48" charset="-128"/>
              </a:rPr>
              <a:t>Asymmetry is hard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Any Final Observations?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62000" y="1485900"/>
            <a:ext cx="7392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DIN-Light"/>
              </a:rPr>
              <a:t>Please Come to 2020 for the intro to Exercise II.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 pitchFamily="48" charset="-128"/>
              </a:rPr>
              <a:t>That’s it!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Wrap up in room 236 at 5:30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152400" y="2038350"/>
            <a:ext cx="5486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Musketeer player moves by capturing an adjacent enemy piece. </a:t>
            </a: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5124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971550"/>
            <a:ext cx="3373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6248400" y="1981200"/>
            <a:ext cx="523875" cy="57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152400" y="2038350"/>
            <a:ext cx="5486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Musketeer player moves by capturing an adjacent enemy piece. </a:t>
            </a:r>
          </a:p>
          <a:p>
            <a:endParaRPr lang="en-US" sz="2400" smtClean="0">
              <a:ea typeface="ヒラギノ角ゴ Pro W3" pitchFamily="48" charset="-128"/>
            </a:endParaRPr>
          </a:p>
          <a:p>
            <a:r>
              <a:rPr lang="en-US" sz="2400" smtClean="0">
                <a:ea typeface="ヒラギノ角ゴ Pro W3" pitchFamily="48" charset="-128"/>
              </a:rPr>
              <a:t>Cardinal player moves by sliding into an adjacent empty space.</a:t>
            </a: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6148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998538"/>
            <a:ext cx="337343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6200000" flipV="1">
            <a:off x="5948363" y="2224087"/>
            <a:ext cx="514350" cy="28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685800" y="2038350"/>
            <a:ext cx="49530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and so on…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7172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13" y="998538"/>
            <a:ext cx="33162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7305675" y="2924175"/>
            <a:ext cx="523875" cy="57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685800" y="2038350"/>
            <a:ext cx="49530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and so on…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and so forth…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8196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13" y="1016000"/>
            <a:ext cx="331628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10800000" flipV="1">
            <a:off x="6248400" y="2505075"/>
            <a:ext cx="523875" cy="38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533400" y="2038350"/>
            <a:ext cx="5105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Musketeer wins if he has no adjacent enemies at the start his turn.  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9220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1069975"/>
            <a:ext cx="337343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sz="quarter" idx="10"/>
          </p:nvPr>
        </p:nvSpPr>
        <p:spPr bwMode="auto">
          <a:xfrm>
            <a:off x="533400" y="2038350"/>
            <a:ext cx="5105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Cardinal wins if all three Musketeers are in the same row or column. 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10244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1069975"/>
            <a:ext cx="320833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533400" y="34290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 pitchFamily="48" charset="-128"/>
              </a:rPr>
              <a:t>Play until 3:15</a:t>
            </a:r>
            <a:br>
              <a:rPr lang="en-US" dirty="0" smtClean="0">
                <a:ea typeface="ヒラギノ角ゴ Pro W3" pitchFamily="48" charset="-128"/>
              </a:rPr>
            </a:b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4" name="Rectangle 57"/>
          <p:cNvSpPr txBox="1">
            <a:spLocks noChangeArrowheads="1"/>
          </p:cNvSpPr>
          <p:nvPr/>
        </p:nvSpPr>
        <p:spPr bwMode="auto">
          <a:xfrm>
            <a:off x="304800" y="971550"/>
            <a:ext cx="6324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Players take turns moving one of their pieces.  No diagonal moves.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Musketeers move by capturing a nearby enemy.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Cardinal’s men move to a nearby empty space.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Cardinal wins if the Musketeers are in the same row or column.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Musketeers win if they cannot move.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29400" y="2038350"/>
            <a:ext cx="2281238" cy="2281238"/>
            <a:chOff x="422" y="1055"/>
            <a:chExt cx="8440" cy="8440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422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2110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3798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5486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7174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422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2110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3798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8" name="Rectangle 13"/>
            <p:cNvSpPr>
              <a:spLocks noChangeArrowheads="1"/>
            </p:cNvSpPr>
            <p:nvPr/>
          </p:nvSpPr>
          <p:spPr bwMode="auto">
            <a:xfrm>
              <a:off x="5486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9" name="Rectangle 14"/>
            <p:cNvSpPr>
              <a:spLocks noChangeArrowheads="1"/>
            </p:cNvSpPr>
            <p:nvPr/>
          </p:nvSpPr>
          <p:spPr bwMode="auto">
            <a:xfrm>
              <a:off x="7174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5"/>
            <p:cNvSpPr>
              <a:spLocks noChangeArrowheads="1"/>
            </p:cNvSpPr>
            <p:nvPr/>
          </p:nvSpPr>
          <p:spPr bwMode="auto">
            <a:xfrm>
              <a:off x="422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Rectangle 16"/>
            <p:cNvSpPr>
              <a:spLocks noChangeArrowheads="1"/>
            </p:cNvSpPr>
            <p:nvPr/>
          </p:nvSpPr>
          <p:spPr bwMode="auto">
            <a:xfrm>
              <a:off x="2110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2" name="Rectangle 17"/>
            <p:cNvSpPr>
              <a:spLocks noChangeArrowheads="1"/>
            </p:cNvSpPr>
            <p:nvPr/>
          </p:nvSpPr>
          <p:spPr bwMode="auto">
            <a:xfrm>
              <a:off x="3798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3" name="Rectangle 18"/>
            <p:cNvSpPr>
              <a:spLocks noChangeArrowheads="1"/>
            </p:cNvSpPr>
            <p:nvPr/>
          </p:nvSpPr>
          <p:spPr bwMode="auto">
            <a:xfrm>
              <a:off x="5486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Rectangle 19"/>
            <p:cNvSpPr>
              <a:spLocks noChangeArrowheads="1"/>
            </p:cNvSpPr>
            <p:nvPr/>
          </p:nvSpPr>
          <p:spPr bwMode="auto">
            <a:xfrm>
              <a:off x="7174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Rectangle 20"/>
            <p:cNvSpPr>
              <a:spLocks noChangeArrowheads="1"/>
            </p:cNvSpPr>
            <p:nvPr/>
          </p:nvSpPr>
          <p:spPr bwMode="auto">
            <a:xfrm>
              <a:off x="422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Rectangle 21"/>
            <p:cNvSpPr>
              <a:spLocks noChangeArrowheads="1"/>
            </p:cNvSpPr>
            <p:nvPr/>
          </p:nvSpPr>
          <p:spPr bwMode="auto">
            <a:xfrm>
              <a:off x="2110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Rectangle 22"/>
            <p:cNvSpPr>
              <a:spLocks noChangeArrowheads="1"/>
            </p:cNvSpPr>
            <p:nvPr/>
          </p:nvSpPr>
          <p:spPr bwMode="auto">
            <a:xfrm>
              <a:off x="3798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Rectangle 23"/>
            <p:cNvSpPr>
              <a:spLocks noChangeArrowheads="1"/>
            </p:cNvSpPr>
            <p:nvPr/>
          </p:nvSpPr>
          <p:spPr bwMode="auto">
            <a:xfrm>
              <a:off x="5486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9" name="Rectangle 24"/>
            <p:cNvSpPr>
              <a:spLocks noChangeArrowheads="1"/>
            </p:cNvSpPr>
            <p:nvPr/>
          </p:nvSpPr>
          <p:spPr bwMode="auto">
            <a:xfrm>
              <a:off x="7174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0" name="Rectangle 25"/>
            <p:cNvSpPr>
              <a:spLocks noChangeArrowheads="1"/>
            </p:cNvSpPr>
            <p:nvPr/>
          </p:nvSpPr>
          <p:spPr bwMode="auto">
            <a:xfrm>
              <a:off x="422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Rectangle 26"/>
            <p:cNvSpPr>
              <a:spLocks noChangeArrowheads="1"/>
            </p:cNvSpPr>
            <p:nvPr/>
          </p:nvSpPr>
          <p:spPr bwMode="auto">
            <a:xfrm>
              <a:off x="2110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Rectangle 27"/>
            <p:cNvSpPr>
              <a:spLocks noChangeArrowheads="1"/>
            </p:cNvSpPr>
            <p:nvPr/>
          </p:nvSpPr>
          <p:spPr bwMode="auto">
            <a:xfrm>
              <a:off x="3798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Rectangle 28"/>
            <p:cNvSpPr>
              <a:spLocks noChangeArrowheads="1"/>
            </p:cNvSpPr>
            <p:nvPr/>
          </p:nvSpPr>
          <p:spPr bwMode="auto">
            <a:xfrm>
              <a:off x="5486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4" name="Rectangle 29"/>
            <p:cNvSpPr>
              <a:spLocks noChangeArrowheads="1"/>
            </p:cNvSpPr>
            <p:nvPr/>
          </p:nvSpPr>
          <p:spPr bwMode="auto">
            <a:xfrm>
              <a:off x="7174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Oval 30"/>
            <p:cNvSpPr>
              <a:spLocks noChangeArrowheads="1"/>
            </p:cNvSpPr>
            <p:nvPr/>
          </p:nvSpPr>
          <p:spPr bwMode="auto">
            <a:xfrm>
              <a:off x="4009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Oval 31"/>
            <p:cNvSpPr>
              <a:spLocks noChangeArrowheads="1"/>
            </p:cNvSpPr>
            <p:nvPr/>
          </p:nvSpPr>
          <p:spPr bwMode="auto">
            <a:xfrm>
              <a:off x="5697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Oval 32"/>
            <p:cNvSpPr>
              <a:spLocks noChangeArrowheads="1"/>
            </p:cNvSpPr>
            <p:nvPr/>
          </p:nvSpPr>
          <p:spPr bwMode="auto">
            <a:xfrm>
              <a:off x="7385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Oval 33"/>
            <p:cNvSpPr>
              <a:spLocks noChangeArrowheads="1"/>
            </p:cNvSpPr>
            <p:nvPr/>
          </p:nvSpPr>
          <p:spPr bwMode="auto">
            <a:xfrm>
              <a:off x="2321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Oval 34"/>
            <p:cNvSpPr>
              <a:spLocks noChangeArrowheads="1"/>
            </p:cNvSpPr>
            <p:nvPr/>
          </p:nvSpPr>
          <p:spPr bwMode="auto">
            <a:xfrm>
              <a:off x="633" y="8018"/>
              <a:ext cx="1266" cy="12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Oval 35"/>
            <p:cNvSpPr>
              <a:spLocks noChangeArrowheads="1"/>
            </p:cNvSpPr>
            <p:nvPr/>
          </p:nvSpPr>
          <p:spPr bwMode="auto">
            <a:xfrm>
              <a:off x="4009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Oval 36"/>
            <p:cNvSpPr>
              <a:spLocks noChangeArrowheads="1"/>
            </p:cNvSpPr>
            <p:nvPr/>
          </p:nvSpPr>
          <p:spPr bwMode="auto">
            <a:xfrm>
              <a:off x="5697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Oval 37"/>
            <p:cNvSpPr>
              <a:spLocks noChangeArrowheads="1"/>
            </p:cNvSpPr>
            <p:nvPr/>
          </p:nvSpPr>
          <p:spPr bwMode="auto">
            <a:xfrm>
              <a:off x="7385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Oval 38"/>
            <p:cNvSpPr>
              <a:spLocks noChangeArrowheads="1"/>
            </p:cNvSpPr>
            <p:nvPr/>
          </p:nvSpPr>
          <p:spPr bwMode="auto">
            <a:xfrm>
              <a:off x="2321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Oval 39"/>
            <p:cNvSpPr>
              <a:spLocks noChangeArrowheads="1"/>
            </p:cNvSpPr>
            <p:nvPr/>
          </p:nvSpPr>
          <p:spPr bwMode="auto">
            <a:xfrm>
              <a:off x="633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Oval 40"/>
            <p:cNvSpPr>
              <a:spLocks noChangeArrowheads="1"/>
            </p:cNvSpPr>
            <p:nvPr/>
          </p:nvSpPr>
          <p:spPr bwMode="auto">
            <a:xfrm>
              <a:off x="4009" y="4642"/>
              <a:ext cx="1266" cy="12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Oval 41"/>
            <p:cNvSpPr>
              <a:spLocks noChangeArrowheads="1"/>
            </p:cNvSpPr>
            <p:nvPr/>
          </p:nvSpPr>
          <p:spPr bwMode="auto">
            <a:xfrm>
              <a:off x="5697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Oval 42"/>
            <p:cNvSpPr>
              <a:spLocks noChangeArrowheads="1"/>
            </p:cNvSpPr>
            <p:nvPr/>
          </p:nvSpPr>
          <p:spPr bwMode="auto">
            <a:xfrm>
              <a:off x="7385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Oval 43"/>
            <p:cNvSpPr>
              <a:spLocks noChangeArrowheads="1"/>
            </p:cNvSpPr>
            <p:nvPr/>
          </p:nvSpPr>
          <p:spPr bwMode="auto">
            <a:xfrm>
              <a:off x="2321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Oval 44"/>
            <p:cNvSpPr>
              <a:spLocks noChangeArrowheads="1"/>
            </p:cNvSpPr>
            <p:nvPr/>
          </p:nvSpPr>
          <p:spPr bwMode="auto">
            <a:xfrm>
              <a:off x="633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Oval 45"/>
            <p:cNvSpPr>
              <a:spLocks noChangeArrowheads="1"/>
            </p:cNvSpPr>
            <p:nvPr/>
          </p:nvSpPr>
          <p:spPr bwMode="auto">
            <a:xfrm>
              <a:off x="4009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Oval 46"/>
            <p:cNvSpPr>
              <a:spLocks noChangeArrowheads="1"/>
            </p:cNvSpPr>
            <p:nvPr/>
          </p:nvSpPr>
          <p:spPr bwMode="auto">
            <a:xfrm>
              <a:off x="5697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Oval 47"/>
            <p:cNvSpPr>
              <a:spLocks noChangeArrowheads="1"/>
            </p:cNvSpPr>
            <p:nvPr/>
          </p:nvSpPr>
          <p:spPr bwMode="auto">
            <a:xfrm>
              <a:off x="7385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Oval 48"/>
            <p:cNvSpPr>
              <a:spLocks noChangeArrowheads="1"/>
            </p:cNvSpPr>
            <p:nvPr/>
          </p:nvSpPr>
          <p:spPr bwMode="auto">
            <a:xfrm>
              <a:off x="2321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Oval 49"/>
            <p:cNvSpPr>
              <a:spLocks noChangeArrowheads="1"/>
            </p:cNvSpPr>
            <p:nvPr/>
          </p:nvSpPr>
          <p:spPr bwMode="auto">
            <a:xfrm>
              <a:off x="633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Oval 50"/>
            <p:cNvSpPr>
              <a:spLocks noChangeArrowheads="1"/>
            </p:cNvSpPr>
            <p:nvPr/>
          </p:nvSpPr>
          <p:spPr bwMode="auto">
            <a:xfrm>
              <a:off x="4009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Oval 51"/>
            <p:cNvSpPr>
              <a:spLocks noChangeArrowheads="1"/>
            </p:cNvSpPr>
            <p:nvPr/>
          </p:nvSpPr>
          <p:spPr bwMode="auto">
            <a:xfrm>
              <a:off x="5697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Oval 52"/>
            <p:cNvSpPr>
              <a:spLocks noChangeArrowheads="1"/>
            </p:cNvSpPr>
            <p:nvPr/>
          </p:nvSpPr>
          <p:spPr bwMode="auto">
            <a:xfrm>
              <a:off x="7385" y="1266"/>
              <a:ext cx="1266" cy="12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Oval 53"/>
            <p:cNvSpPr>
              <a:spLocks noChangeArrowheads="1"/>
            </p:cNvSpPr>
            <p:nvPr/>
          </p:nvSpPr>
          <p:spPr bwMode="auto">
            <a:xfrm>
              <a:off x="2321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9" name="Oval 54"/>
            <p:cNvSpPr>
              <a:spLocks noChangeArrowheads="1"/>
            </p:cNvSpPr>
            <p:nvPr/>
          </p:nvSpPr>
          <p:spPr bwMode="auto">
            <a:xfrm>
              <a:off x="633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69" name="Text Box 55"/>
          <p:cNvSpPr txBox="1">
            <a:spLocks noChangeArrowheads="1"/>
          </p:cNvSpPr>
          <p:nvPr/>
        </p:nvSpPr>
        <p:spPr bwMode="auto">
          <a:xfrm>
            <a:off x="6781800" y="1428750"/>
            <a:ext cx="196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Starting Board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GDW_Template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GDW_Template.thmx</Template>
  <TotalTime>31</TotalTime>
  <Words>1025</Words>
  <Application>Microsoft Macintosh PowerPoint</Application>
  <PresentationFormat>On-screen Show (16:9)</PresentationFormat>
  <Paragraphs>139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GDW_Template</vt:lpstr>
      <vt:lpstr>Three Musketeers</vt:lpstr>
      <vt:lpstr>Game Rules</vt:lpstr>
      <vt:lpstr>Game Rules</vt:lpstr>
      <vt:lpstr>Game Rules</vt:lpstr>
      <vt:lpstr>Game Rules</vt:lpstr>
      <vt:lpstr>Game Rules</vt:lpstr>
      <vt:lpstr>Game Rules</vt:lpstr>
      <vt:lpstr>Game Rules</vt:lpstr>
      <vt:lpstr>Play until 3:15 </vt:lpstr>
      <vt:lpstr>Observations?</vt:lpstr>
      <vt:lpstr>Discussion Questions</vt:lpstr>
      <vt:lpstr>Discussion Questions</vt:lpstr>
      <vt:lpstr>Aesthetic Breakdown</vt:lpstr>
      <vt:lpstr>Discussion Questions</vt:lpstr>
      <vt:lpstr>Discussion Questions</vt:lpstr>
      <vt:lpstr>Discussion Questions</vt:lpstr>
      <vt:lpstr>Discussion Questions</vt:lpstr>
      <vt:lpstr>Discussion Questions</vt:lpstr>
      <vt:lpstr>Discussion Questions</vt:lpstr>
      <vt:lpstr>Exercise</vt:lpstr>
      <vt:lpstr>Alpha Version due at 4:15</vt:lpstr>
      <vt:lpstr>Beta Test at 4:45</vt:lpstr>
      <vt:lpstr>Beta Test</vt:lpstr>
      <vt:lpstr>Discussion</vt:lpstr>
      <vt:lpstr>Discussion Questions</vt:lpstr>
      <vt:lpstr>Discussion Questions</vt:lpstr>
      <vt:lpstr>The Message(s)</vt:lpstr>
      <vt:lpstr>Any Final Observations?</vt:lpstr>
      <vt:lpstr>That’s it!</vt:lpstr>
    </vt:vector>
  </TitlesOfParts>
  <Company>Mind Control Software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Musketeers</dc:title>
  <dc:creator>MAHK</dc:creator>
  <cp:lastModifiedBy>Marc LeBlanc</cp:lastModifiedBy>
  <cp:revision>2</cp:revision>
  <cp:lastPrinted>1904-01-01T00:00:00Z</cp:lastPrinted>
  <dcterms:created xsi:type="dcterms:W3CDTF">2013-03-10T05:09:39Z</dcterms:created>
  <dcterms:modified xsi:type="dcterms:W3CDTF">2014-03-09T05:20:47Z</dcterms:modified>
</cp:coreProperties>
</file>