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305" r:id="rId9"/>
    <p:sldId id="261" r:id="rId10"/>
    <p:sldId id="262" r:id="rId11"/>
    <p:sldId id="263" r:id="rId12"/>
    <p:sldId id="264" r:id="rId13"/>
    <p:sldId id="273" r:id="rId14"/>
    <p:sldId id="277" r:id="rId15"/>
    <p:sldId id="265" r:id="rId16"/>
    <p:sldId id="266" r:id="rId17"/>
    <p:sldId id="274" r:id="rId18"/>
    <p:sldId id="315" r:id="rId19"/>
    <p:sldId id="312" r:id="rId20"/>
    <p:sldId id="316" r:id="rId21"/>
    <p:sldId id="314" r:id="rId22"/>
    <p:sldId id="317" r:id="rId23"/>
    <p:sldId id="313" r:id="rId24"/>
    <p:sldId id="319" r:id="rId25"/>
    <p:sldId id="318" r:id="rId26"/>
    <p:sldId id="320" r:id="rId27"/>
    <p:sldId id="275" r:id="rId28"/>
    <p:sldId id="276" r:id="rId29"/>
    <p:sldId id="281" r:id="rId30"/>
    <p:sldId id="282" r:id="rId31"/>
    <p:sldId id="295" r:id="rId32"/>
    <p:sldId id="297" r:id="rId33"/>
    <p:sldId id="267" r:id="rId34"/>
    <p:sldId id="331" r:id="rId35"/>
    <p:sldId id="332" r:id="rId36"/>
    <p:sldId id="268" r:id="rId37"/>
    <p:sldId id="322" r:id="rId38"/>
    <p:sldId id="323" r:id="rId39"/>
    <p:sldId id="324" r:id="rId40"/>
    <p:sldId id="279" r:id="rId41"/>
    <p:sldId id="280" r:id="rId42"/>
    <p:sldId id="283" r:id="rId43"/>
    <p:sldId id="284" r:id="rId44"/>
    <p:sldId id="285" r:id="rId45"/>
    <p:sldId id="286" r:id="rId46"/>
    <p:sldId id="292" r:id="rId47"/>
    <p:sldId id="290" r:id="rId48"/>
    <p:sldId id="291" r:id="rId49"/>
    <p:sldId id="325" r:id="rId50"/>
    <p:sldId id="293" r:id="rId51"/>
    <p:sldId id="294" r:id="rId52"/>
    <p:sldId id="330" r:id="rId53"/>
    <p:sldId id="298" r:id="rId54"/>
    <p:sldId id="299" r:id="rId55"/>
    <p:sldId id="301" r:id="rId56"/>
    <p:sldId id="310" r:id="rId57"/>
    <p:sldId id="303" r:id="rId58"/>
    <p:sldId id="306" r:id="rId59"/>
    <p:sldId id="307" r:id="rId60"/>
    <p:sldId id="309" r:id="rId61"/>
    <p:sldId id="302" r:id="rId62"/>
    <p:sldId id="321" r:id="rId63"/>
    <p:sldId id="326" r:id="rId64"/>
    <p:sldId id="327" r:id="rId65"/>
    <p:sldId id="328" r:id="rId66"/>
    <p:sldId id="329" r:id="rId6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14FE87-3287-704B-A8DA-1B572301E91C}">
          <p14:sldIdLst>
            <p14:sldId id="256"/>
            <p14:sldId id="257"/>
            <p14:sldId id="258"/>
            <p14:sldId id="259"/>
            <p14:sldId id="305"/>
            <p14:sldId id="261"/>
            <p14:sldId id="262"/>
            <p14:sldId id="263"/>
            <p14:sldId id="264"/>
            <p14:sldId id="273"/>
            <p14:sldId id="277"/>
            <p14:sldId id="265"/>
            <p14:sldId id="266"/>
            <p14:sldId id="274"/>
            <p14:sldId id="315"/>
            <p14:sldId id="312"/>
            <p14:sldId id="316"/>
            <p14:sldId id="314"/>
            <p14:sldId id="317"/>
            <p14:sldId id="313"/>
            <p14:sldId id="319"/>
            <p14:sldId id="318"/>
            <p14:sldId id="320"/>
            <p14:sldId id="275"/>
            <p14:sldId id="276"/>
            <p14:sldId id="281"/>
            <p14:sldId id="282"/>
            <p14:sldId id="295"/>
            <p14:sldId id="297"/>
            <p14:sldId id="267"/>
            <p14:sldId id="331"/>
            <p14:sldId id="332"/>
            <p14:sldId id="268"/>
            <p14:sldId id="322"/>
            <p14:sldId id="323"/>
            <p14:sldId id="324"/>
            <p14:sldId id="279"/>
            <p14:sldId id="280"/>
            <p14:sldId id="283"/>
            <p14:sldId id="284"/>
            <p14:sldId id="285"/>
            <p14:sldId id="286"/>
            <p14:sldId id="292"/>
            <p14:sldId id="290"/>
            <p14:sldId id="291"/>
            <p14:sldId id="325"/>
            <p14:sldId id="293"/>
            <p14:sldId id="294"/>
            <p14:sldId id="330"/>
            <p14:sldId id="298"/>
            <p14:sldId id="299"/>
            <p14:sldId id="301"/>
            <p14:sldId id="310"/>
            <p14:sldId id="303"/>
            <p14:sldId id="306"/>
            <p14:sldId id="307"/>
            <p14:sldId id="309"/>
            <p14:sldId id="302"/>
            <p14:sldId id="321"/>
            <p14:sldId id="326"/>
            <p14:sldId id="327"/>
            <p14:sldId id="328"/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0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4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image" Target="../media/image8.emf"/><Relationship Id="rId2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35.bin"/><Relationship Id="rId14" Type="http://schemas.openxmlformats.org/officeDocument/2006/relationships/oleObject" Target="../embeddings/oleObject3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43.bin"/><Relationship Id="rId16" Type="http://schemas.openxmlformats.org/officeDocument/2006/relationships/oleObject" Target="../embeddings/oleObject44.bin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1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1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image" Target="../media/image21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88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Lanchester’s Laws in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001"/>
          <a:stretch/>
        </p:blipFill>
        <p:spPr>
          <a:xfrm>
            <a:off x="901702" y="874447"/>
            <a:ext cx="7329802" cy="426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97"/>
            <a:ext cx="8229600" cy="857250"/>
          </a:xfrm>
        </p:spPr>
        <p:txBody>
          <a:bodyPr/>
          <a:lstStyle/>
          <a:p>
            <a:r>
              <a:rPr lang="en-US" dirty="0" smtClean="0"/>
              <a:t>Case 1: </a:t>
            </a:r>
            <a:r>
              <a:rPr lang="en-US" dirty="0" err="1" smtClean="0"/>
              <a:t>Thunderdome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7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Gun Fight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91" y="1063229"/>
            <a:ext cx="4983957" cy="39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1: </a:t>
            </a:r>
            <a:r>
              <a:rPr lang="en-US" dirty="0" err="1"/>
              <a:t>Thunderdome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0348"/>
              </p:ext>
            </p:extLst>
          </p:nvPr>
        </p:nvGraphicFramePr>
        <p:xfrm>
          <a:off x="327733" y="1063225"/>
          <a:ext cx="8043029" cy="3907852"/>
        </p:xfrm>
        <a:graphic>
          <a:graphicData uri="http://schemas.openxmlformats.org/drawingml/2006/table">
            <a:tbl>
              <a:tblPr/>
              <a:tblGrid>
                <a:gridCol w="1086896"/>
                <a:gridCol w="200658"/>
                <a:gridCol w="451480"/>
                <a:gridCol w="501644"/>
                <a:gridCol w="501644"/>
                <a:gridCol w="501644"/>
                <a:gridCol w="501644"/>
                <a:gridCol w="501644"/>
                <a:gridCol w="501644"/>
                <a:gridCol w="501644"/>
                <a:gridCol w="501644"/>
                <a:gridCol w="501644"/>
                <a:gridCol w="384594"/>
                <a:gridCol w="1404605"/>
              </a:tblGrid>
              <a:tr h="300604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Ninja HP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6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1: </a:t>
            </a:r>
            <a:r>
              <a:rPr lang="en-US" dirty="0" err="1"/>
              <a:t>Thunderdome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118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Equilibrium: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96193"/>
              </p:ext>
            </p:extLst>
          </p:nvPr>
        </p:nvGraphicFramePr>
        <p:xfrm>
          <a:off x="3491123" y="2405159"/>
          <a:ext cx="2161754" cy="85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419100" imgH="165100" progId="Equation.3">
                  <p:embed/>
                </p:oleObj>
              </mc:Choice>
              <mc:Fallback>
                <p:oleObj name="Equation" r:id="rId3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123" y="2405159"/>
                        <a:ext cx="2161754" cy="85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14350" y="3537642"/>
            <a:ext cx="8229600" cy="711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(Lanchester’s Linear Law)</a:t>
            </a:r>
          </a:p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4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968045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83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644239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184430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165100" imgH="152400" progId="Equation.3">
                  <p:embed/>
                </p:oleObj>
              </mc:Choice>
              <mc:Fallback>
                <p:oleObj name="Equation" r:id="rId3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63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215785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862348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3" imgW="342900" imgH="152400" progId="Equation.3">
                  <p:embed/>
                </p:oleObj>
              </mc:Choice>
              <mc:Fallback>
                <p:oleObj name="Equation" r:id="rId3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19574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5" imgW="165100" imgH="152400" progId="Equation.3">
                  <p:embed/>
                </p:oleObj>
              </mc:Choice>
              <mc:Fallback>
                <p:oleObj name="Equation" r:id="rId5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19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51764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3123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26546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30243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4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66101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294991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66808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18965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73550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35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85557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943613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52840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43438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3529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06189"/>
              </p:ext>
            </p:extLst>
          </p:nvPr>
        </p:nvGraphicFramePr>
        <p:xfrm>
          <a:off x="4132263" y="2360613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60613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43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Lanchester’s Laws</a:t>
            </a:r>
          </a:p>
          <a:p>
            <a:r>
              <a:rPr lang="en-US" dirty="0" smtClean="0"/>
              <a:t>Show a game demo</a:t>
            </a:r>
          </a:p>
          <a:p>
            <a:r>
              <a:rPr lang="en-US" dirty="0" smtClean="0"/>
              <a:t>Go through the math</a:t>
            </a:r>
          </a:p>
          <a:p>
            <a:r>
              <a:rPr lang="en-US" dirty="0" smtClean="0"/>
              <a:t>How to apply to game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988270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118878"/>
              </p:ext>
            </p:extLst>
          </p:nvPr>
        </p:nvGraphicFramePr>
        <p:xfrm>
          <a:off x="457200" y="1200151"/>
          <a:ext cx="8229600" cy="2623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Casualties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19145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18619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6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5897"/>
              </p:ext>
            </p:extLst>
          </p:nvPr>
        </p:nvGraphicFramePr>
        <p:xfrm>
          <a:off x="7183438" y="2377493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77493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27266"/>
              </p:ext>
            </p:extLst>
          </p:nvPr>
        </p:nvGraphicFramePr>
        <p:xfrm>
          <a:off x="4132263" y="2386356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86356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2923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519441"/>
              </p:ext>
            </p:extLst>
          </p:nvPr>
        </p:nvGraphicFramePr>
        <p:xfrm>
          <a:off x="457200" y="1200151"/>
          <a:ext cx="8229600" cy="2623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Casualties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41540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56242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1358"/>
              </p:ext>
            </p:extLst>
          </p:nvPr>
        </p:nvGraphicFramePr>
        <p:xfrm>
          <a:off x="7183438" y="2377493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77493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23267"/>
              </p:ext>
            </p:extLst>
          </p:nvPr>
        </p:nvGraphicFramePr>
        <p:xfrm>
          <a:off x="4132263" y="2386356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86356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16534"/>
              </p:ext>
            </p:extLst>
          </p:nvPr>
        </p:nvGraphicFramePr>
        <p:xfrm>
          <a:off x="4116398" y="3093822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13" imgW="342900" imgH="152400" progId="Equation.3">
                  <p:embed/>
                </p:oleObj>
              </mc:Choice>
              <mc:Fallback>
                <p:oleObj name="Equation" r:id="rId13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6398" y="3093822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38918"/>
              </p:ext>
            </p:extLst>
          </p:nvPr>
        </p:nvGraphicFramePr>
        <p:xfrm>
          <a:off x="7094538" y="3068079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Equation" r:id="rId14" imgW="165100" imgH="152400" progId="Equation.3">
                  <p:embed/>
                </p:oleObj>
              </mc:Choice>
              <mc:Fallback>
                <p:oleObj name="Equation" r:id="rId14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4538" y="3068079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706938" y="2059545"/>
            <a:ext cx="2387600" cy="116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00613" y="2059545"/>
            <a:ext cx="2031443" cy="1034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5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81757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41601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Casualties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Army Lost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68327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9324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78882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72152"/>
              </p:ext>
            </p:extLst>
          </p:nvPr>
        </p:nvGraphicFramePr>
        <p:xfrm>
          <a:off x="4132263" y="2360613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60613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8552"/>
              </p:ext>
            </p:extLst>
          </p:nvPr>
        </p:nvGraphicFramePr>
        <p:xfrm>
          <a:off x="4116398" y="3085241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tion" r:id="rId13" imgW="342900" imgH="152400" progId="Equation.3">
                  <p:embed/>
                </p:oleObj>
              </mc:Choice>
              <mc:Fallback>
                <p:oleObj name="Equation" r:id="rId13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6398" y="3085241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11183"/>
              </p:ext>
            </p:extLst>
          </p:nvPr>
        </p:nvGraphicFramePr>
        <p:xfrm>
          <a:off x="7094538" y="3076660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14" imgW="165100" imgH="152400" progId="Equation.3">
                  <p:embed/>
                </p:oleObj>
              </mc:Choice>
              <mc:Fallback>
                <p:oleObj name="Equation" r:id="rId14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4538" y="3076660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22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10579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27523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Damage (kills/round)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Casualties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Army Lost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04346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69973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16165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87864"/>
              </p:ext>
            </p:extLst>
          </p:nvPr>
        </p:nvGraphicFramePr>
        <p:xfrm>
          <a:off x="4132263" y="2360613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60613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418761"/>
              </p:ext>
            </p:extLst>
          </p:nvPr>
        </p:nvGraphicFramePr>
        <p:xfrm>
          <a:off x="4156780" y="3647977"/>
          <a:ext cx="6937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Equation" r:id="rId13" imgW="368300" imgH="393700" progId="Equation.3">
                  <p:embed/>
                </p:oleObj>
              </mc:Choice>
              <mc:Fallback>
                <p:oleObj name="Equation" r:id="rId13" imgW="36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56780" y="3647977"/>
                        <a:ext cx="69373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5549"/>
              </p:ext>
            </p:extLst>
          </p:nvPr>
        </p:nvGraphicFramePr>
        <p:xfrm>
          <a:off x="4116398" y="3085241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Equation" r:id="rId15" imgW="342900" imgH="152400" progId="Equation.3">
                  <p:embed/>
                </p:oleObj>
              </mc:Choice>
              <mc:Fallback>
                <p:oleObj name="Equation" r:id="rId1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6398" y="3085241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73776"/>
              </p:ext>
            </p:extLst>
          </p:nvPr>
        </p:nvGraphicFramePr>
        <p:xfrm>
          <a:off x="7094538" y="3076660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Equation" r:id="rId16" imgW="165100" imgH="152400" progId="Equation.3">
                  <p:embed/>
                </p:oleObj>
              </mc:Choice>
              <mc:Fallback>
                <p:oleObj name="Equation" r:id="rId16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4538" y="3076660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46020"/>
              </p:ext>
            </p:extLst>
          </p:nvPr>
        </p:nvGraphicFramePr>
        <p:xfrm>
          <a:off x="7092950" y="3650091"/>
          <a:ext cx="358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8" name="Equation" r:id="rId17" imgW="190500" imgH="393700" progId="Equation.3">
                  <p:embed/>
                </p:oleObj>
              </mc:Choice>
              <mc:Fallback>
                <p:oleObj name="Equation" r:id="rId17" imgW="190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92950" y="3650091"/>
                        <a:ext cx="35877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56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110450"/>
              </p:ext>
            </p:extLst>
          </p:nvPr>
        </p:nvGraphicFramePr>
        <p:xfrm>
          <a:off x="457200" y="1200151"/>
          <a:ext cx="8229600" cy="321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9211"/>
                <a:gridCol w="2717189"/>
                <a:gridCol w="2743200"/>
              </a:tblGrid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55872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9580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Army Lost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per Round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97816"/>
              </p:ext>
            </p:extLst>
          </p:nvPr>
        </p:nvGraphicFramePr>
        <p:xfrm>
          <a:off x="4156780" y="3647977"/>
          <a:ext cx="6937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368300" imgH="393700" progId="Equation.3">
                  <p:embed/>
                </p:oleObj>
              </mc:Choice>
              <mc:Fallback>
                <p:oleObj name="Equation" r:id="rId3" imgW="368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6780" y="3647977"/>
                        <a:ext cx="69373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4865"/>
              </p:ext>
            </p:extLst>
          </p:nvPr>
        </p:nvGraphicFramePr>
        <p:xfrm>
          <a:off x="7092950" y="3650091"/>
          <a:ext cx="358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5" imgW="190500" imgH="393700" progId="Equation.3">
                  <p:embed/>
                </p:oleObj>
              </mc:Choice>
              <mc:Fallback>
                <p:oleObj name="Equation" r:id="rId5" imgW="190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2950" y="3650091"/>
                        <a:ext cx="35877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572013" y="3559930"/>
            <a:ext cx="491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9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35657"/>
              </p:ext>
            </p:extLst>
          </p:nvPr>
        </p:nvGraphicFramePr>
        <p:xfrm>
          <a:off x="3959225" y="1622067"/>
          <a:ext cx="1244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660400" imgH="393700" progId="Equation.3">
                  <p:embed/>
                </p:oleObj>
              </mc:Choice>
              <mc:Fallback>
                <p:oleObj name="Equation" r:id="rId3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225" y="1622067"/>
                        <a:ext cx="12446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99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23384"/>
              </p:ext>
            </p:extLst>
          </p:nvPr>
        </p:nvGraphicFramePr>
        <p:xfrm>
          <a:off x="3959225" y="1622067"/>
          <a:ext cx="1244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3" imgW="660400" imgH="393700" progId="Equation.3">
                  <p:embed/>
                </p:oleObj>
              </mc:Choice>
              <mc:Fallback>
                <p:oleObj name="Equation" r:id="rId3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225" y="1622067"/>
                        <a:ext cx="12446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231052"/>
              </p:ext>
            </p:extLst>
          </p:nvPr>
        </p:nvGraphicFramePr>
        <p:xfrm>
          <a:off x="4270117" y="2557718"/>
          <a:ext cx="741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5" imgW="393700" imgH="393700" progId="Equation.3">
                  <p:embed/>
                </p:oleObj>
              </mc:Choice>
              <mc:Fallback>
                <p:oleObj name="Equation" r:id="rId5" imgW="393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117" y="2557718"/>
                        <a:ext cx="7413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15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98844"/>
              </p:ext>
            </p:extLst>
          </p:nvPr>
        </p:nvGraphicFramePr>
        <p:xfrm>
          <a:off x="3959225" y="1622067"/>
          <a:ext cx="12446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3" imgW="660400" imgH="393700" progId="Equation.3">
                  <p:embed/>
                </p:oleObj>
              </mc:Choice>
              <mc:Fallback>
                <p:oleObj name="Equation" r:id="rId3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225" y="1622067"/>
                        <a:ext cx="12446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02141"/>
              </p:ext>
            </p:extLst>
          </p:nvPr>
        </p:nvGraphicFramePr>
        <p:xfrm>
          <a:off x="4270117" y="2557718"/>
          <a:ext cx="741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5" imgW="393700" imgH="393700" progId="Equation.3">
                  <p:embed/>
                </p:oleObj>
              </mc:Choice>
              <mc:Fallback>
                <p:oleObj name="Equation" r:id="rId5" imgW="393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117" y="2557718"/>
                        <a:ext cx="7413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72107"/>
              </p:ext>
            </p:extLst>
          </p:nvPr>
        </p:nvGraphicFramePr>
        <p:xfrm>
          <a:off x="4314953" y="3535320"/>
          <a:ext cx="7889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7" imgW="419100" imgH="165100" progId="Equation.3">
                  <p:embed/>
                </p:oleObj>
              </mc:Choice>
              <mc:Fallback>
                <p:oleObj name="Equation" r:id="rId7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4953" y="3535320"/>
                        <a:ext cx="788987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0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199"/>
            <a:ext cx="8229600" cy="1402170"/>
          </a:xfrm>
        </p:spPr>
        <p:txBody>
          <a:bodyPr/>
          <a:lstStyle/>
          <a:p>
            <a:r>
              <a:rPr lang="en-US" dirty="0" smtClean="0"/>
              <a:t>It could </a:t>
            </a:r>
            <a:r>
              <a:rPr lang="en-US" dirty="0"/>
              <a:t>be multiple </a:t>
            </a:r>
            <a:r>
              <a:rPr lang="en-US" dirty="0" err="1" smtClean="0"/>
              <a:t>Thunderdomes</a:t>
            </a:r>
            <a:endParaRPr lang="en-US" dirty="0"/>
          </a:p>
          <a:p>
            <a:r>
              <a:rPr lang="en-US" dirty="0"/>
              <a:t>1-on-1 fighting is the important property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087" y="1580250"/>
            <a:ext cx="6962001" cy="34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Gun Fight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Combatants gang up for maximum attrition.</a:t>
            </a:r>
          </a:p>
          <a:p>
            <a:r>
              <a:rPr lang="en-US" dirty="0" smtClean="0"/>
              <a:t>No Overkill</a:t>
            </a:r>
          </a:p>
          <a:p>
            <a:r>
              <a:rPr lang="en-US" dirty="0" smtClean="0"/>
              <a:t>No “</a:t>
            </a:r>
            <a:r>
              <a:rPr lang="en-US" dirty="0" err="1" smtClean="0"/>
              <a:t>Underkill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4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Lanchester’s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Devised by Frederick Lanchester in WW I</a:t>
            </a:r>
          </a:p>
          <a:p>
            <a:r>
              <a:rPr lang="en-US" dirty="0" smtClean="0"/>
              <a:t>Describe the relative strengths of two fighting armies in a war of attrition.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What’s better: more troops or bigger guns?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78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Ninjas vs. 1 Fighter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75963"/>
              </p:ext>
            </p:extLst>
          </p:nvPr>
        </p:nvGraphicFramePr>
        <p:xfrm>
          <a:off x="1092431" y="1063230"/>
          <a:ext cx="7032534" cy="3689343"/>
        </p:xfrm>
        <a:graphic>
          <a:graphicData uri="http://schemas.openxmlformats.org/drawingml/2006/table">
            <a:tbl>
              <a:tblPr/>
              <a:tblGrid>
                <a:gridCol w="1518654"/>
                <a:gridCol w="280366"/>
                <a:gridCol w="630826"/>
                <a:gridCol w="700917"/>
                <a:gridCol w="700917"/>
                <a:gridCol w="700917"/>
                <a:gridCol w="537370"/>
                <a:gridCol w="1962567"/>
              </a:tblGrid>
              <a:tr h="527049">
                <a:tc>
                  <a:txBody>
                    <a:bodyPr/>
                    <a:lstStyle/>
                    <a:p>
                      <a:pPr algn="r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Ninja HP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49">
                <a:tc>
                  <a:txBody>
                    <a:bodyPr/>
                    <a:lstStyle/>
                    <a:p>
                      <a:pPr algn="r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 HP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49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49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49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49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049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4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Ninjas vs. 10 Fighter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18280"/>
              </p:ext>
            </p:extLst>
          </p:nvPr>
        </p:nvGraphicFramePr>
        <p:xfrm>
          <a:off x="180652" y="1198596"/>
          <a:ext cx="4220517" cy="3833835"/>
        </p:xfrm>
        <a:graphic>
          <a:graphicData uri="http://schemas.openxmlformats.org/drawingml/2006/table">
            <a:tbl>
              <a:tblPr/>
              <a:tblGrid>
                <a:gridCol w="1312601"/>
                <a:gridCol w="282714"/>
                <a:gridCol w="1312601"/>
                <a:gridCol w="1312601"/>
              </a:tblGrid>
              <a:tr h="424302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Ninjas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65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More Ninja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77558"/>
              </p:ext>
            </p:extLst>
          </p:nvPr>
        </p:nvGraphicFramePr>
        <p:xfrm>
          <a:off x="180652" y="1198596"/>
          <a:ext cx="4220517" cy="3833835"/>
        </p:xfrm>
        <a:graphic>
          <a:graphicData uri="http://schemas.openxmlformats.org/drawingml/2006/table">
            <a:tbl>
              <a:tblPr/>
              <a:tblGrid>
                <a:gridCol w="1312601"/>
                <a:gridCol w="282714"/>
                <a:gridCol w="1312601"/>
                <a:gridCol w="1312601"/>
              </a:tblGrid>
              <a:tr h="424302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Ninjas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88960"/>
              </p:ext>
            </p:extLst>
          </p:nvPr>
        </p:nvGraphicFramePr>
        <p:xfrm>
          <a:off x="4624660" y="1218274"/>
          <a:ext cx="4220517" cy="3833835"/>
        </p:xfrm>
        <a:graphic>
          <a:graphicData uri="http://schemas.openxmlformats.org/drawingml/2006/table">
            <a:tbl>
              <a:tblPr/>
              <a:tblGrid>
                <a:gridCol w="1312601"/>
                <a:gridCol w="282714"/>
                <a:gridCol w="1312601"/>
                <a:gridCol w="1312601"/>
              </a:tblGrid>
              <a:tr h="424302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Ninjas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3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2: </a:t>
            </a:r>
            <a:r>
              <a:rPr lang="en-US" dirty="0" smtClean="0"/>
              <a:t>Gun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118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Equilibrium: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77854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31946"/>
              </p:ext>
            </p:extLst>
          </p:nvPr>
        </p:nvGraphicFramePr>
        <p:xfrm>
          <a:off x="3327400" y="2263775"/>
          <a:ext cx="24907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5" imgW="482600" imgH="203200" progId="Equation.3">
                  <p:embed/>
                </p:oleObj>
              </mc:Choice>
              <mc:Fallback>
                <p:oleObj name="Equation" r:id="rId5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7400" y="2263775"/>
                        <a:ext cx="2490788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14350" y="3537642"/>
            <a:ext cx="8229600" cy="711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(Lanchester’s Square Law)</a:t>
            </a:r>
          </a:p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6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0747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949556"/>
              </p:ext>
            </p:extLst>
          </p:nvPr>
        </p:nvGraphicFramePr>
        <p:xfrm>
          <a:off x="457200" y="1200151"/>
          <a:ext cx="8229600" cy="3126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2528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Weapon Damage (kills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/sec)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66952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645285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551800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9897"/>
              </p:ext>
            </p:extLst>
          </p:nvPr>
        </p:nvGraphicFramePr>
        <p:xfrm>
          <a:off x="4132263" y="2360613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60613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18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42852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16762"/>
              </p:ext>
            </p:extLst>
          </p:nvPr>
        </p:nvGraphicFramePr>
        <p:xfrm>
          <a:off x="457200" y="1200151"/>
          <a:ext cx="8229600" cy="3126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2528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Weapon Damage (kills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/sec)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Kills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Per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Second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77402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9734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52805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10489"/>
              </p:ext>
            </p:extLst>
          </p:nvPr>
        </p:nvGraphicFramePr>
        <p:xfrm>
          <a:off x="4132263" y="2360613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6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60613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23250"/>
              </p:ext>
            </p:extLst>
          </p:nvPr>
        </p:nvGraphicFramePr>
        <p:xfrm>
          <a:off x="6740525" y="2990850"/>
          <a:ext cx="1181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Equation" r:id="rId13" imgW="508000" imgH="165100" progId="Equation.3">
                  <p:embed/>
                </p:oleObj>
              </mc:Choice>
              <mc:Fallback>
                <p:oleObj name="Equation" r:id="rId13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40525" y="2990850"/>
                        <a:ext cx="11811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061557"/>
              </p:ext>
            </p:extLst>
          </p:nvPr>
        </p:nvGraphicFramePr>
        <p:xfrm>
          <a:off x="3908425" y="2990850"/>
          <a:ext cx="1212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" name="Equation" r:id="rId15" imgW="520700" imgH="165100" progId="Equation.3">
                  <p:embed/>
                </p:oleObj>
              </mc:Choice>
              <mc:Fallback>
                <p:oleObj name="Equation" r:id="rId15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8425" y="2990850"/>
                        <a:ext cx="12128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0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881221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406350"/>
              </p:ext>
            </p:extLst>
          </p:nvPr>
        </p:nvGraphicFramePr>
        <p:xfrm>
          <a:off x="457200" y="1200151"/>
          <a:ext cx="8229600" cy="3126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2528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Ninjas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Fighters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Weapon Damage (kills/sec)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Army Size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Kills Per Second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Army Lost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per Second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29908"/>
              </p:ext>
            </p:extLst>
          </p:nvPr>
        </p:nvGraphicFramePr>
        <p:xfrm>
          <a:off x="6932056" y="1793199"/>
          <a:ext cx="796903" cy="35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Equation" r:id="rId5" imgW="342900" imgH="152400" progId="Equation.3">
                  <p:embed/>
                </p:oleObj>
              </mc:Choice>
              <mc:Fallback>
                <p:oleObj name="Equation" r:id="rId5" imgW="342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2056" y="1793199"/>
                        <a:ext cx="796903" cy="35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30343"/>
              </p:ext>
            </p:extLst>
          </p:nvPr>
        </p:nvGraphicFramePr>
        <p:xfrm>
          <a:off x="4322763" y="1793875"/>
          <a:ext cx="3841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1" name="Equation" r:id="rId7" imgW="165100" imgH="152400" progId="Equation.3">
                  <p:embed/>
                </p:oleObj>
              </mc:Choice>
              <mc:Fallback>
                <p:oleObj name="Equation" r:id="rId7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2763" y="1793875"/>
                        <a:ext cx="38417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44685"/>
              </p:ext>
            </p:extLst>
          </p:nvPr>
        </p:nvGraphicFramePr>
        <p:xfrm>
          <a:off x="7183438" y="2360331"/>
          <a:ext cx="295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438" y="2360331"/>
                        <a:ext cx="2952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21356"/>
              </p:ext>
            </p:extLst>
          </p:nvPr>
        </p:nvGraphicFramePr>
        <p:xfrm>
          <a:off x="4132263" y="2360613"/>
          <a:ext cx="768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Equation" r:id="rId11" imgW="330200" imgH="165100" progId="Equation.3">
                  <p:embed/>
                </p:oleObj>
              </mc:Choice>
              <mc:Fallback>
                <p:oleObj name="Equation" r:id="rId11" imgW="330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263" y="2360613"/>
                        <a:ext cx="7683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13490"/>
              </p:ext>
            </p:extLst>
          </p:nvPr>
        </p:nvGraphicFramePr>
        <p:xfrm>
          <a:off x="6740525" y="2990850"/>
          <a:ext cx="11811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13" imgW="508000" imgH="165100" progId="Equation.3">
                  <p:embed/>
                </p:oleObj>
              </mc:Choice>
              <mc:Fallback>
                <p:oleObj name="Equation" r:id="rId13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40525" y="2990850"/>
                        <a:ext cx="11811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13390"/>
              </p:ext>
            </p:extLst>
          </p:nvPr>
        </p:nvGraphicFramePr>
        <p:xfrm>
          <a:off x="3908425" y="2990850"/>
          <a:ext cx="1212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15" imgW="520700" imgH="165100" progId="Equation.3">
                  <p:embed/>
                </p:oleObj>
              </mc:Choice>
              <mc:Fallback>
                <p:oleObj name="Equation" r:id="rId15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8425" y="2990850"/>
                        <a:ext cx="12128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38433"/>
              </p:ext>
            </p:extLst>
          </p:nvPr>
        </p:nvGraphicFramePr>
        <p:xfrm>
          <a:off x="4010025" y="3589338"/>
          <a:ext cx="10048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17" imgW="533400" imgH="393700" progId="Equation.3">
                  <p:embed/>
                </p:oleObj>
              </mc:Choice>
              <mc:Fallback>
                <p:oleObj name="Equation" r:id="rId17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10025" y="3589338"/>
                        <a:ext cx="100488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47905"/>
              </p:ext>
            </p:extLst>
          </p:nvPr>
        </p:nvGraphicFramePr>
        <p:xfrm>
          <a:off x="6752574" y="3585219"/>
          <a:ext cx="10287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19" imgW="546100" imgH="393700" progId="Equation.3">
                  <p:embed/>
                </p:oleObj>
              </mc:Choice>
              <mc:Fallback>
                <p:oleObj name="Equation" r:id="rId19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52574" y="3585219"/>
                        <a:ext cx="1028700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76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143"/>
              </p:ext>
            </p:extLst>
          </p:nvPr>
        </p:nvGraphicFramePr>
        <p:xfrm>
          <a:off x="457200" y="1200151"/>
          <a:ext cx="8229600" cy="3126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2528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52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Army Lost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per Second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63952"/>
              </p:ext>
            </p:extLst>
          </p:nvPr>
        </p:nvGraphicFramePr>
        <p:xfrm>
          <a:off x="4010025" y="3589338"/>
          <a:ext cx="10048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0025" y="3589338"/>
                        <a:ext cx="100488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77577"/>
              </p:ext>
            </p:extLst>
          </p:nvPr>
        </p:nvGraphicFramePr>
        <p:xfrm>
          <a:off x="6752574" y="3585219"/>
          <a:ext cx="10287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546100" imgH="393700" progId="Equation.3">
                  <p:embed/>
                </p:oleObj>
              </mc:Choice>
              <mc:Fallback>
                <p:oleObj name="Equation" r:id="rId5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2574" y="3585219"/>
                        <a:ext cx="1028700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597756" y="3482701"/>
            <a:ext cx="491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766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82478"/>
              </p:ext>
            </p:extLst>
          </p:nvPr>
        </p:nvGraphicFramePr>
        <p:xfrm>
          <a:off x="3395893" y="1306513"/>
          <a:ext cx="2201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" imgW="1168400" imgH="393700" progId="Equation.3">
                  <p:embed/>
                </p:oleObj>
              </mc:Choice>
              <mc:Fallback>
                <p:oleObj name="Equation" r:id="rId3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893" y="1306513"/>
                        <a:ext cx="22018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17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277419"/>
              </p:ext>
            </p:extLst>
          </p:nvPr>
        </p:nvGraphicFramePr>
        <p:xfrm>
          <a:off x="3395893" y="1306513"/>
          <a:ext cx="2201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1168400" imgH="393700" progId="Equation.3">
                  <p:embed/>
                </p:oleObj>
              </mc:Choice>
              <mc:Fallback>
                <p:oleObj name="Equation" r:id="rId3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893" y="1306513"/>
                        <a:ext cx="22018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92096"/>
              </p:ext>
            </p:extLst>
          </p:nvPr>
        </p:nvGraphicFramePr>
        <p:xfrm>
          <a:off x="3717925" y="2228978"/>
          <a:ext cx="1555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5" imgW="825500" imgH="393700" progId="Equation.3">
                  <p:embed/>
                </p:oleObj>
              </mc:Choice>
              <mc:Fallback>
                <p:oleObj name="Equation" r:id="rId5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7925" y="2228978"/>
                        <a:ext cx="1555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99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zzyWuzzy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03" y="211654"/>
            <a:ext cx="6745224" cy="3709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2856" y="3921070"/>
            <a:ext cx="6032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“…a man with a firepower of 2X is </a:t>
            </a:r>
            <a:r>
              <a:rPr lang="en-US" dirty="0" smtClean="0"/>
              <a:t>not</a:t>
            </a:r>
            <a:r>
              <a:rPr lang="en-US" i="1" dirty="0" smtClean="0"/>
              <a:t> worth twice the value of a man with firepower X, but rather      as much, after taking into account one hit on either kills just as dead.”</a:t>
            </a:r>
            <a:endParaRPr lang="en-US" i="1" dirty="0" smtClean="0">
              <a:ln>
                <a:solidFill>
                  <a:schemeClr val="tx1"/>
                </a:solidFill>
              </a:ln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2487"/>
              </p:ext>
            </p:extLst>
          </p:nvPr>
        </p:nvGraphicFramePr>
        <p:xfrm>
          <a:off x="4909981" y="4223769"/>
          <a:ext cx="320201" cy="28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quation" r:id="rId5" imgW="241300" imgH="215900" progId="Equation.3">
                  <p:embed/>
                </p:oleObj>
              </mc:Choice>
              <mc:Fallback>
                <p:oleObj name="Equation" r:id="rId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9981" y="4223769"/>
                        <a:ext cx="320201" cy="28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11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84584"/>
              </p:ext>
            </p:extLst>
          </p:nvPr>
        </p:nvGraphicFramePr>
        <p:xfrm>
          <a:off x="3395893" y="1306513"/>
          <a:ext cx="2201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3" imgW="1168400" imgH="393700" progId="Equation.3">
                  <p:embed/>
                </p:oleObj>
              </mc:Choice>
              <mc:Fallback>
                <p:oleObj name="Equation" r:id="rId3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893" y="1306513"/>
                        <a:ext cx="22018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3243"/>
              </p:ext>
            </p:extLst>
          </p:nvPr>
        </p:nvGraphicFramePr>
        <p:xfrm>
          <a:off x="3717925" y="2228978"/>
          <a:ext cx="1555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5" imgW="825500" imgH="393700" progId="Equation.3">
                  <p:embed/>
                </p:oleObj>
              </mc:Choice>
              <mc:Fallback>
                <p:oleObj name="Equation" r:id="rId5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7925" y="2228978"/>
                        <a:ext cx="1555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5149"/>
              </p:ext>
            </p:extLst>
          </p:nvPr>
        </p:nvGraphicFramePr>
        <p:xfrm>
          <a:off x="4064000" y="3101975"/>
          <a:ext cx="862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0" y="3101975"/>
                        <a:ext cx="86201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10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Math: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39722"/>
              </p:ext>
            </p:extLst>
          </p:nvPr>
        </p:nvGraphicFramePr>
        <p:xfrm>
          <a:off x="3395893" y="1306513"/>
          <a:ext cx="2201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3" imgW="1168400" imgH="393700" progId="Equation.3">
                  <p:embed/>
                </p:oleObj>
              </mc:Choice>
              <mc:Fallback>
                <p:oleObj name="Equation" r:id="rId3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893" y="1306513"/>
                        <a:ext cx="220186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2205"/>
              </p:ext>
            </p:extLst>
          </p:nvPr>
        </p:nvGraphicFramePr>
        <p:xfrm>
          <a:off x="3717925" y="2228978"/>
          <a:ext cx="1555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5" imgW="825500" imgH="393700" progId="Equation.3">
                  <p:embed/>
                </p:oleObj>
              </mc:Choice>
              <mc:Fallback>
                <p:oleObj name="Equation" r:id="rId5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7925" y="2228978"/>
                        <a:ext cx="1555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28971"/>
              </p:ext>
            </p:extLst>
          </p:nvPr>
        </p:nvGraphicFramePr>
        <p:xfrm>
          <a:off x="4064000" y="3101975"/>
          <a:ext cx="862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0" y="3101975"/>
                        <a:ext cx="862013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52310"/>
              </p:ext>
            </p:extLst>
          </p:nvPr>
        </p:nvGraphicFramePr>
        <p:xfrm>
          <a:off x="4138698" y="4094421"/>
          <a:ext cx="8858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9" imgW="469900" imgH="203200" progId="Equation.3">
                  <p:embed/>
                </p:oleObj>
              </mc:Choice>
              <mc:Fallback>
                <p:oleObj name="Equation" r:id="rId9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8698" y="4094421"/>
                        <a:ext cx="8858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4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Lanchester’s Laws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0333"/>
            <a:ext cx="8229600" cy="3084290"/>
          </a:xfrm>
        </p:spPr>
        <p:txBody>
          <a:bodyPr/>
          <a:lstStyle/>
          <a:p>
            <a:r>
              <a:rPr lang="en-US" dirty="0" err="1" smtClean="0"/>
              <a:t>Thunderdome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Gun Fight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8386"/>
              </p:ext>
            </p:extLst>
          </p:nvPr>
        </p:nvGraphicFramePr>
        <p:xfrm>
          <a:off x="4941593" y="2292734"/>
          <a:ext cx="1374923" cy="57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3" imgW="482600" imgH="203200" progId="Equation.3">
                  <p:embed/>
                </p:oleObj>
              </mc:Choice>
              <mc:Fallback>
                <p:oleObj name="Equation" r:id="rId3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1593" y="2292734"/>
                        <a:ext cx="1374923" cy="57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50127"/>
              </p:ext>
            </p:extLst>
          </p:nvPr>
        </p:nvGraphicFramePr>
        <p:xfrm>
          <a:off x="5116547" y="1632465"/>
          <a:ext cx="11938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5" imgW="419100" imgH="165100" progId="Equation.3">
                  <p:embed/>
                </p:oleObj>
              </mc:Choice>
              <mc:Fallback>
                <p:oleObj name="Equation" r:id="rId5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6547" y="1632465"/>
                        <a:ext cx="1193800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69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 of a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Ninjas is a unit worth?</a:t>
            </a:r>
          </a:p>
          <a:p>
            <a:r>
              <a:rPr lang="en-US" dirty="0" smtClean="0"/>
              <a:t>Solve for 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 of a Unit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0333"/>
            <a:ext cx="8229600" cy="3084290"/>
          </a:xfrm>
        </p:spPr>
        <p:txBody>
          <a:bodyPr/>
          <a:lstStyle/>
          <a:p>
            <a:r>
              <a:rPr lang="en-US" dirty="0" err="1" smtClean="0"/>
              <a:t>Thunderdome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Gun Fight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80178"/>
              </p:ext>
            </p:extLst>
          </p:nvPr>
        </p:nvGraphicFramePr>
        <p:xfrm>
          <a:off x="5100252" y="2232692"/>
          <a:ext cx="9017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317500" imgH="215900" progId="Equation.3">
                  <p:embed/>
                </p:oleObj>
              </mc:Choice>
              <mc:Fallback>
                <p:oleObj name="Equation" r:id="rId3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0252" y="2232692"/>
                        <a:ext cx="90170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28365"/>
              </p:ext>
            </p:extLst>
          </p:nvPr>
        </p:nvGraphicFramePr>
        <p:xfrm>
          <a:off x="5118100" y="1605630"/>
          <a:ext cx="7604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5" imgW="266700" imgH="152400" progId="Equation.3">
                  <p:embed/>
                </p:oleObj>
              </mc:Choice>
              <mc:Fallback>
                <p:oleObj name="Equation" r:id="rId5" imgW="266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8100" y="1605630"/>
                        <a:ext cx="760413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55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</a:t>
            </a:r>
            <a:r>
              <a:rPr lang="en-US" dirty="0" err="1" smtClean="0"/>
              <a:t>Hitpoints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0333"/>
            <a:ext cx="8229600" cy="308429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5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</a:t>
            </a:r>
            <a:r>
              <a:rPr lang="en-US" dirty="0" err="1" smtClean="0"/>
              <a:t>Hitpoints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0333"/>
            <a:ext cx="8229600" cy="3084290"/>
          </a:xfrm>
        </p:spPr>
        <p:txBody>
          <a:bodyPr/>
          <a:lstStyle/>
          <a:p>
            <a:r>
              <a:rPr lang="en-US" dirty="0" err="1" smtClean="0"/>
              <a:t>Thunderdome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Gun Fight </a:t>
            </a:r>
          </a:p>
          <a:p>
            <a:pPr lvl="1"/>
            <a:r>
              <a:rPr lang="en-US" dirty="0" smtClean="0"/>
              <a:t>2 guys can beat 2x firepower OR 2x health</a:t>
            </a:r>
          </a:p>
          <a:p>
            <a:pPr lvl="1"/>
            <a:r>
              <a:rPr lang="en-US" dirty="0" smtClean="0"/>
              <a:t>But not both. </a:t>
            </a:r>
          </a:p>
          <a:p>
            <a:r>
              <a:rPr lang="en-US" dirty="0" smtClean="0"/>
              <a:t>Works for heterogeneous armies.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75040"/>
              </p:ext>
            </p:extLst>
          </p:nvPr>
        </p:nvGraphicFramePr>
        <p:xfrm>
          <a:off x="4701489" y="2168826"/>
          <a:ext cx="18065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1489" y="2168826"/>
                        <a:ext cx="180657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563257"/>
              </p:ext>
            </p:extLst>
          </p:nvPr>
        </p:nvGraphicFramePr>
        <p:xfrm>
          <a:off x="4829175" y="1632251"/>
          <a:ext cx="13398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5" imgW="469900" imgH="152400" progId="Equation.3">
                  <p:embed/>
                </p:oleObj>
              </mc:Choice>
              <mc:Fallback>
                <p:oleObj name="Equation" r:id="rId5" imgW="469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9175" y="1632251"/>
                        <a:ext cx="133985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69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extremes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0333"/>
            <a:ext cx="8229600" cy="3084290"/>
          </a:xfrm>
        </p:spPr>
        <p:txBody>
          <a:bodyPr/>
          <a:lstStyle/>
          <a:p>
            <a:r>
              <a:rPr lang="en-US" dirty="0" err="1" smtClean="0"/>
              <a:t>Thunderdome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Gun Fight </a:t>
            </a:r>
          </a:p>
          <a:p>
            <a:endParaRPr lang="en-US" sz="2000" dirty="0"/>
          </a:p>
          <a:p>
            <a:r>
              <a:rPr lang="en-US" dirty="0" smtClean="0"/>
              <a:t>In General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4364"/>
              </p:ext>
            </p:extLst>
          </p:nvPr>
        </p:nvGraphicFramePr>
        <p:xfrm>
          <a:off x="4701489" y="2168826"/>
          <a:ext cx="18065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3" imgW="635000" imgH="279400" progId="Equation.3">
                  <p:embed/>
                </p:oleObj>
              </mc:Choice>
              <mc:Fallback>
                <p:oleObj name="Equation" r:id="rId3" imgW="635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1489" y="2168826"/>
                        <a:ext cx="1806575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006674"/>
              </p:ext>
            </p:extLst>
          </p:nvPr>
        </p:nvGraphicFramePr>
        <p:xfrm>
          <a:off x="4829175" y="1632251"/>
          <a:ext cx="13398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5" imgW="469900" imgH="152400" progId="Equation.3">
                  <p:embed/>
                </p:oleObj>
              </mc:Choice>
              <mc:Fallback>
                <p:oleObj name="Equation" r:id="rId5" imgW="4699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9175" y="1632251"/>
                        <a:ext cx="133985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57686"/>
              </p:ext>
            </p:extLst>
          </p:nvPr>
        </p:nvGraphicFramePr>
        <p:xfrm>
          <a:off x="4719638" y="3169767"/>
          <a:ext cx="17700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7" imgW="622300" imgH="279400" progId="Equation.3">
                  <p:embed/>
                </p:oleObj>
              </mc:Choice>
              <mc:Fallback>
                <p:oleObj name="Equation" r:id="rId7" imgW="622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9638" y="3169767"/>
                        <a:ext cx="1770062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27740"/>
              </p:ext>
            </p:extLst>
          </p:nvPr>
        </p:nvGraphicFramePr>
        <p:xfrm>
          <a:off x="5180549" y="3857155"/>
          <a:ext cx="1022799" cy="41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9" imgW="533400" imgH="215900" progId="Equation.3">
                  <p:embed/>
                </p:oleObj>
              </mc:Choice>
              <mc:Fallback>
                <p:oleObj name="Equation" r:id="rId9" imgW="533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0549" y="3857155"/>
                        <a:ext cx="1022799" cy="41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k </a:t>
            </a:r>
            <a:r>
              <a:rPr lang="en-US" dirty="0" smtClean="0">
                <a:cs typeface="Times New Roman"/>
              </a:rPr>
              <a:t>represents </a:t>
            </a:r>
            <a:r>
              <a:rPr lang="en-US" i="1" dirty="0" smtClean="0">
                <a:cs typeface="Times New Roman"/>
              </a:rPr>
              <a:t>inefficiency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Sources of inefficiency:</a:t>
            </a:r>
          </a:p>
          <a:p>
            <a:r>
              <a:rPr lang="en-US" dirty="0" smtClean="0"/>
              <a:t>Limited range and/or movement</a:t>
            </a:r>
          </a:p>
          <a:p>
            <a:r>
              <a:rPr lang="en-US" dirty="0" smtClean="0"/>
              <a:t>Limited space</a:t>
            </a:r>
          </a:p>
          <a:p>
            <a:r>
              <a:rPr lang="en-US" dirty="0" smtClean="0"/>
              <a:t>Overkill</a:t>
            </a:r>
          </a:p>
          <a:p>
            <a:r>
              <a:rPr lang="en-US" dirty="0" err="1" smtClean="0"/>
              <a:t>Underkill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Wikipedia: Modern calculations use </a:t>
            </a:r>
            <a:r>
              <a:rPr lang="en-US" i="1" dirty="0">
                <a:latin typeface="Times New Roman"/>
                <a:cs typeface="Times New Roman"/>
              </a:rPr>
              <a:t>k </a:t>
            </a:r>
            <a:r>
              <a:rPr lang="en-US" i="1" dirty="0" smtClean="0">
                <a:latin typeface="Times New Roman"/>
                <a:cs typeface="Times New Roman"/>
              </a:rPr>
              <a:t>=⅔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Possibly two different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i="1" dirty="0" smtClean="0"/>
              <a:t>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0333"/>
            <a:ext cx="8229600" cy="308429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Point Value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81095"/>
              </p:ext>
            </p:extLst>
          </p:nvPr>
        </p:nvGraphicFramePr>
        <p:xfrm>
          <a:off x="4683125" y="1949450"/>
          <a:ext cx="18430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quation" r:id="rId3" imgW="647700" imgH="190500" progId="Equation.3">
                  <p:embed/>
                </p:oleObj>
              </mc:Choice>
              <mc:Fallback>
                <p:oleObj name="Equation" r:id="rId3" imgW="647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25" y="1949450"/>
                        <a:ext cx="1843088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81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Designer's Notebook: Kicking Butt by the Numbers: Lanchester's </a:t>
            </a:r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Ernest Adams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2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/>
              </a:rPr>
              <a:t>Factors that </a:t>
            </a:r>
            <a:r>
              <a:rPr lang="en-US" i="1" dirty="0" smtClean="0">
                <a:cs typeface="Times New Roman"/>
              </a:rPr>
              <a:t>Don’t </a:t>
            </a:r>
            <a:r>
              <a:rPr lang="en-US" dirty="0" smtClean="0">
                <a:cs typeface="Times New Roman"/>
              </a:rPr>
              <a:t>Affect Efficiency</a:t>
            </a:r>
            <a:endParaRPr lang="en-US" dirty="0"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Multipliers on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</a:p>
          <a:p>
            <a:pPr lvl="1"/>
            <a:r>
              <a:rPr lang="en-US" dirty="0" smtClean="0">
                <a:cs typeface="Times New Roman"/>
              </a:rPr>
              <a:t>fire rate</a:t>
            </a:r>
          </a:p>
          <a:p>
            <a:pPr lvl="1"/>
            <a:r>
              <a:rPr lang="en-US" dirty="0" smtClean="0">
                <a:cs typeface="Times New Roman"/>
              </a:rPr>
              <a:t>to-hit chance</a:t>
            </a:r>
          </a:p>
          <a:p>
            <a:r>
              <a:rPr lang="en-US" dirty="0"/>
              <a:t>Multipliers on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</a:p>
          <a:p>
            <a:pPr lvl="1"/>
            <a:r>
              <a:rPr lang="en-US" dirty="0">
                <a:cs typeface="Times New Roman"/>
              </a:rPr>
              <a:t>d</a:t>
            </a:r>
            <a:r>
              <a:rPr lang="en-US" dirty="0" smtClean="0">
                <a:cs typeface="Times New Roman"/>
              </a:rPr>
              <a:t>odge chance</a:t>
            </a:r>
          </a:p>
          <a:p>
            <a:pPr lvl="1"/>
            <a:r>
              <a:rPr lang="en-US" dirty="0">
                <a:cs typeface="Times New Roman"/>
              </a:rPr>
              <a:t>d</a:t>
            </a:r>
            <a:r>
              <a:rPr lang="en-US" dirty="0" smtClean="0">
                <a:cs typeface="Times New Roman"/>
              </a:rPr>
              <a:t>amage reduction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68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Don’t </a:t>
            </a:r>
            <a:r>
              <a:rPr lang="en-US" dirty="0"/>
              <a:t>F</a:t>
            </a:r>
            <a:r>
              <a:rPr lang="en-US" dirty="0" smtClean="0"/>
              <a:t>it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Healing/Regeneration</a:t>
            </a:r>
          </a:p>
          <a:p>
            <a:r>
              <a:rPr lang="en-US" dirty="0" smtClean="0"/>
              <a:t>Per-hit damage thresholds</a:t>
            </a:r>
          </a:p>
          <a:p>
            <a:r>
              <a:rPr lang="en-US" dirty="0" smtClean="0"/>
              <a:t>Etc.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01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Lightspeed</a:t>
            </a:r>
            <a:r>
              <a:rPr lang="en-US" dirty="0" smtClean="0"/>
              <a:t> Brigade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ship sizes and ship costs</a:t>
            </a:r>
          </a:p>
          <a:p>
            <a:r>
              <a:rPr lang="en-US" dirty="0" smtClean="0"/>
              <a:t>Rock/Paper/Scissors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7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Values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59293"/>
              </p:ext>
            </p:extLst>
          </p:nvPr>
        </p:nvGraphicFramePr>
        <p:xfrm>
          <a:off x="317493" y="1356114"/>
          <a:ext cx="6103675" cy="2893659"/>
        </p:xfrm>
        <a:graphic>
          <a:graphicData uri="http://schemas.openxmlformats.org/drawingml/2006/table">
            <a:tbl>
              <a:tblPr/>
              <a:tblGrid>
                <a:gridCol w="1759618"/>
                <a:gridCol w="769833"/>
                <a:gridCol w="1191408"/>
                <a:gridCol w="1191408"/>
                <a:gridCol w="1191408"/>
              </a:tblGrid>
              <a:tr h="7892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 Points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Cruiser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Dreadnought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Values </a:t>
            </a:r>
            <a:r>
              <a:rPr lang="en-US" sz="3600" i="1" dirty="0" smtClean="0">
                <a:latin typeface="Times New Roman"/>
                <a:cs typeface="Times New Roman"/>
              </a:rPr>
              <a:t>(k = .5)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05689"/>
              </p:ext>
            </p:extLst>
          </p:nvPr>
        </p:nvGraphicFramePr>
        <p:xfrm>
          <a:off x="317493" y="1356114"/>
          <a:ext cx="8486491" cy="2893659"/>
        </p:xfrm>
        <a:graphic>
          <a:graphicData uri="http://schemas.openxmlformats.org/drawingml/2006/table">
            <a:tbl>
              <a:tblPr/>
              <a:tblGrid>
                <a:gridCol w="1759618"/>
                <a:gridCol w="769833"/>
                <a:gridCol w="1191408"/>
                <a:gridCol w="1191408"/>
                <a:gridCol w="1191408"/>
                <a:gridCol w="1191408"/>
                <a:gridCol w="1191408"/>
              </a:tblGrid>
              <a:tr h="7892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 Points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 Value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PV/Cost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Cruiser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Dreadnought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7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Values </a:t>
            </a:r>
            <a:r>
              <a:rPr lang="en-US" sz="3600" i="1" dirty="0" smtClean="0">
                <a:latin typeface="Times New Roman"/>
                <a:cs typeface="Times New Roman"/>
              </a:rPr>
              <a:t>(k = 2/3)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84075"/>
              </p:ext>
            </p:extLst>
          </p:nvPr>
        </p:nvGraphicFramePr>
        <p:xfrm>
          <a:off x="317493" y="1356114"/>
          <a:ext cx="8486491" cy="2893659"/>
        </p:xfrm>
        <a:graphic>
          <a:graphicData uri="http://schemas.openxmlformats.org/drawingml/2006/table">
            <a:tbl>
              <a:tblPr/>
              <a:tblGrid>
                <a:gridCol w="1759618"/>
                <a:gridCol w="769833"/>
                <a:gridCol w="1191408"/>
                <a:gridCol w="1191408"/>
                <a:gridCol w="1191408"/>
                <a:gridCol w="1191408"/>
                <a:gridCol w="1191408"/>
              </a:tblGrid>
              <a:tr h="7892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 Points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 Value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PV/Cost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Cruiser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Dreadnought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3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Rock/Paper/Scissors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match-ups that are </a:t>
            </a:r>
            <a:r>
              <a:rPr lang="en-US" i="1" dirty="0" smtClean="0"/>
              <a:t>inefficient </a:t>
            </a:r>
            <a:r>
              <a:rPr lang="en-US" dirty="0" smtClean="0"/>
              <a:t>for each side.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6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Overkill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303"/>
              </p:ext>
            </p:extLst>
          </p:nvPr>
        </p:nvGraphicFramePr>
        <p:xfrm>
          <a:off x="317493" y="1356114"/>
          <a:ext cx="6103675" cy="2893659"/>
        </p:xfrm>
        <a:graphic>
          <a:graphicData uri="http://schemas.openxmlformats.org/drawingml/2006/table">
            <a:tbl>
              <a:tblPr/>
              <a:tblGrid>
                <a:gridCol w="1759618"/>
                <a:gridCol w="769833"/>
                <a:gridCol w="1191408"/>
                <a:gridCol w="1191408"/>
                <a:gridCol w="1191408"/>
              </a:tblGrid>
              <a:tr h="7892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 Points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Cruiser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Dreadnought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873940" y="2771805"/>
            <a:ext cx="772279" cy="1141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7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72862"/>
              </p:ext>
            </p:extLst>
          </p:nvPr>
        </p:nvGraphicFramePr>
        <p:xfrm>
          <a:off x="317493" y="1356114"/>
          <a:ext cx="7295083" cy="2893659"/>
        </p:xfrm>
        <a:graphic>
          <a:graphicData uri="http://schemas.openxmlformats.org/drawingml/2006/table">
            <a:tbl>
              <a:tblPr/>
              <a:tblGrid>
                <a:gridCol w="1759618"/>
                <a:gridCol w="769833"/>
                <a:gridCol w="1191408"/>
                <a:gridCol w="1191408"/>
                <a:gridCol w="1191408"/>
                <a:gridCol w="1191408"/>
              </a:tblGrid>
              <a:tr h="7892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 Points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Fighter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Cruiser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0147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Dreadnought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changes were needed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Dreadnoughts: Don’t bother shooting at fighters. </a:t>
            </a:r>
          </a:p>
          <a:p>
            <a:r>
              <a:rPr lang="en-US" dirty="0" smtClean="0"/>
              <a:t>Cruisers: Change targets quickly.  Only steer at one target.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4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R/P/S Mechanics Avoided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less rule to learn </a:t>
            </a:r>
            <a:endParaRPr lang="en-US" dirty="0"/>
          </a:p>
          <a:p>
            <a:r>
              <a:rPr lang="en-US" dirty="0"/>
              <a:t>Leave room for future expansion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6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it’s R/P/S, why do Point Values matter?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937"/>
            <a:ext cx="8229600" cy="3178686"/>
          </a:xfrm>
        </p:spPr>
        <p:txBody>
          <a:bodyPr/>
          <a:lstStyle/>
          <a:p>
            <a:r>
              <a:rPr lang="en-US" dirty="0" smtClean="0"/>
              <a:t>You could end up with a “lopsided” R/P/S: </a:t>
            </a:r>
          </a:p>
          <a:p>
            <a:pPr lvl="1"/>
            <a:r>
              <a:rPr lang="en-US" dirty="0" smtClean="0"/>
              <a:t>Rock beats Scissors handily</a:t>
            </a:r>
          </a:p>
          <a:p>
            <a:pPr lvl="1"/>
            <a:r>
              <a:rPr lang="en-US" dirty="0" smtClean="0"/>
              <a:t>But Paper beats Rock just barely.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1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Thunderdome</a:t>
            </a:r>
            <a:r>
              <a:rPr lang="en-US" dirty="0" smtClean="0"/>
              <a:t>” and “Gun Fight” have perfect solutions.</a:t>
            </a:r>
          </a:p>
          <a:p>
            <a:r>
              <a:rPr lang="en-US" dirty="0" smtClean="0"/>
              <a:t>Your game lies </a:t>
            </a:r>
            <a:r>
              <a:rPr lang="en-US" i="1" dirty="0" smtClean="0"/>
              <a:t>between </a:t>
            </a:r>
            <a:r>
              <a:rPr lang="en-US" dirty="0" smtClean="0"/>
              <a:t>them.  </a:t>
            </a:r>
            <a:endParaRPr lang="en-US" dirty="0" smtClean="0"/>
          </a:p>
          <a:p>
            <a:r>
              <a:rPr lang="en-US" dirty="0" smtClean="0"/>
              <a:t>Lanchester’s laws can give you a head start on point values. </a:t>
            </a:r>
          </a:p>
          <a:p>
            <a:r>
              <a:rPr lang="en-US" dirty="0" smtClean="0"/>
              <a:t>Still no substitute for playtest. </a:t>
            </a:r>
          </a:p>
          <a:p>
            <a:r>
              <a:rPr lang="en-US" dirty="0" smtClean="0"/>
              <a:t>Spreadsheets </a:t>
            </a:r>
            <a:r>
              <a:rPr lang="en-US" dirty="0" smtClean="0"/>
              <a:t>are awesome.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Questions?</a:t>
            </a: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Lightspeed</a:t>
            </a:r>
            <a:r>
              <a:rPr lang="en-US" dirty="0" smtClean="0"/>
              <a:t> Brigade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Lots of different tradeoffs between firepower, </a:t>
            </a:r>
            <a:r>
              <a:rPr lang="en-US" dirty="0" err="1" smtClean="0"/>
              <a:t>hitpoints</a:t>
            </a:r>
            <a:r>
              <a:rPr lang="en-US" dirty="0" smtClean="0"/>
              <a:t> and # of units.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to balance units, but also create R/P/S relationship.</a:t>
            </a:r>
          </a:p>
          <a:p>
            <a:endParaRPr lang="en-US" dirty="0"/>
          </a:p>
          <a:p>
            <a:r>
              <a:rPr lang="en-US" dirty="0" smtClean="0"/>
              <a:t>Leave room for future content expansion.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Lanchester’s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Model relationship between numerical advantage </a:t>
            </a:r>
            <a:r>
              <a:rPr lang="en-US" i="1" dirty="0" smtClean="0">
                <a:latin typeface="Times New Roman"/>
                <a:cs typeface="Times New Roman"/>
              </a:rPr>
              <a:t>(N)</a:t>
            </a:r>
            <a:r>
              <a:rPr lang="en-US" dirty="0" smtClean="0"/>
              <a:t> and firepower advantage </a:t>
            </a:r>
            <a:r>
              <a:rPr lang="en-US" i="1" dirty="0" smtClean="0">
                <a:latin typeface="Times New Roman"/>
                <a:cs typeface="Times New Roman"/>
              </a:rPr>
              <a:t>(F)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77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Fighters vs. Ninjas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Suppose:</a:t>
            </a:r>
          </a:p>
          <a:p>
            <a:r>
              <a:rPr lang="en-US" dirty="0" smtClean="0"/>
              <a:t>Everyone has 10 </a:t>
            </a:r>
            <a:r>
              <a:rPr lang="en-US" dirty="0" err="1" smtClean="0"/>
              <a:t>hitpoints</a:t>
            </a:r>
            <a:endParaRPr lang="en-US" dirty="0" smtClean="0"/>
          </a:p>
          <a:p>
            <a:r>
              <a:rPr lang="en-US" dirty="0" smtClean="0"/>
              <a:t>Ninjas do 1 </a:t>
            </a:r>
            <a:r>
              <a:rPr lang="en-US" dirty="0" err="1" smtClean="0"/>
              <a:t>hitpoint</a:t>
            </a:r>
            <a:r>
              <a:rPr lang="en-US" dirty="0" smtClean="0"/>
              <a:t> per round.</a:t>
            </a:r>
          </a:p>
          <a:p>
            <a:r>
              <a:rPr lang="en-US" dirty="0" smtClean="0"/>
              <a:t>Fighters do 10 </a:t>
            </a:r>
            <a:r>
              <a:rPr lang="en-US" dirty="0" err="1" smtClean="0"/>
              <a:t>hitpoints</a:t>
            </a:r>
            <a:r>
              <a:rPr lang="en-US" dirty="0" smtClean="0"/>
              <a:t> per round.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How many Ninjas can a Fighter defeat?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5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2436</TotalTime>
  <Words>1206</Words>
  <Application>Microsoft Macintosh PowerPoint</Application>
  <PresentationFormat>On-screen Show (16:9)</PresentationFormat>
  <Paragraphs>530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Lanchester’s Laws in Space</vt:lpstr>
      <vt:lpstr>Overview</vt:lpstr>
      <vt:lpstr>Lanchester’s Laws</vt:lpstr>
      <vt:lpstr>PowerPoint Presentation</vt:lpstr>
      <vt:lpstr>See Also</vt:lpstr>
      <vt:lpstr>Game Demo</vt:lpstr>
      <vt:lpstr>Lightspeed Brigade</vt:lpstr>
      <vt:lpstr>Lanchester’s Laws</vt:lpstr>
      <vt:lpstr>Example: Fighters vs. Ninjas</vt:lpstr>
      <vt:lpstr>Case 1: Thunderdome</vt:lpstr>
      <vt:lpstr>Case 2: Gun Fight </vt:lpstr>
      <vt:lpstr>Case 1: Thunderdome</vt:lpstr>
      <vt:lpstr>Case 1: Thunderdome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PowerPoint Presentation</vt:lpstr>
      <vt:lpstr>Case 2: Gun Fight </vt:lpstr>
      <vt:lpstr>4 Ninjas vs. 1 Fighter</vt:lpstr>
      <vt:lpstr>32 Ninjas vs. 10 Fighter</vt:lpstr>
      <vt:lpstr>One More Ninja</vt:lpstr>
      <vt:lpstr>Case 2: Gun Fight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The Math:</vt:lpstr>
      <vt:lpstr>Lanchester’s Laws</vt:lpstr>
      <vt:lpstr>Point Value of a Unit</vt:lpstr>
      <vt:lpstr>Point Value of a Unit</vt:lpstr>
      <vt:lpstr>Variable Hitpoints</vt:lpstr>
      <vt:lpstr>Variable Hitpoints</vt:lpstr>
      <vt:lpstr>Two extremes</vt:lpstr>
      <vt:lpstr>k represents inefficiency</vt:lpstr>
      <vt:lpstr>Possibly two different k values</vt:lpstr>
      <vt:lpstr>Factors that Don’t Affect Efficiency</vt:lpstr>
      <vt:lpstr>Factors that Don’t Fit the Model</vt:lpstr>
      <vt:lpstr>Back to Lightspeed Brigade</vt:lpstr>
      <vt:lpstr>Ship Values</vt:lpstr>
      <vt:lpstr>Point Values (k = .5)</vt:lpstr>
      <vt:lpstr>Point Values (k = 2/3)</vt:lpstr>
      <vt:lpstr>Creating Rock/Paper/Scissors</vt:lpstr>
      <vt:lpstr>Overkill</vt:lpstr>
      <vt:lpstr>Range</vt:lpstr>
      <vt:lpstr>AI changes were needed</vt:lpstr>
      <vt:lpstr>Explicit R/P/S Mechanics Avoided</vt:lpstr>
      <vt:lpstr>If it’s R/P/S, why do Point Values matter? </vt:lpstr>
      <vt:lpstr>To Sum Up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Marc LeBlanc</cp:lastModifiedBy>
  <cp:revision>99</cp:revision>
  <dcterms:created xsi:type="dcterms:W3CDTF">2010-04-12T23:12:02Z</dcterms:created>
  <dcterms:modified xsi:type="dcterms:W3CDTF">2013-03-25T06:31:16Z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